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Açık Stil 2 - Vurgu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2" autoAdjust="0"/>
    <p:restoredTop sz="85714" autoAdjust="0"/>
  </p:normalViewPr>
  <p:slideViewPr>
    <p:cSldViewPr>
      <p:cViewPr varScale="1">
        <p:scale>
          <a:sx n="66" d="100"/>
          <a:sy n="66" d="100"/>
        </p:scale>
        <p:origin x="-147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E152EF-3653-4DA3-AB5F-696582857528}" type="datetimeFigureOut">
              <a:rPr lang="en-US" smtClean="0"/>
              <a:t>9/6/2012</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D634E4-0CE8-4EDB-A5F2-569D2815CD6B}" type="slidenum">
              <a:rPr lang="en-US" smtClean="0"/>
              <a:t>‹#›</a:t>
            </a:fld>
            <a:endParaRPr lang="en-US"/>
          </a:p>
        </p:txBody>
      </p:sp>
    </p:spTree>
    <p:extLst>
      <p:ext uri="{BB962C8B-B14F-4D97-AF65-F5344CB8AC3E}">
        <p14:creationId xmlns:p14="http://schemas.microsoft.com/office/powerpoint/2010/main" val="744511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1</a:t>
            </a:fld>
            <a:endParaRPr lang="en-US"/>
          </a:p>
        </p:txBody>
      </p:sp>
    </p:spTree>
    <p:extLst>
      <p:ext uri="{BB962C8B-B14F-4D97-AF65-F5344CB8AC3E}">
        <p14:creationId xmlns:p14="http://schemas.microsoft.com/office/powerpoint/2010/main" val="1193642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ARACIN ÜZERİNDEKİ SİSTEMLER</a:t>
            </a:r>
            <a:endParaRPr lang="en-US" sz="1200" b="1"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FREN SİSTEMİ :</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GÖREVİ : </a:t>
            </a:r>
            <a:r>
              <a:rPr lang="tr-TR" sz="1200" kern="1200" dirty="0" smtClean="0">
                <a:solidFill>
                  <a:schemeClr val="tx1"/>
                </a:solidFill>
                <a:effectLst/>
                <a:latin typeface="+mn-lt"/>
                <a:ea typeface="+mn-ea"/>
                <a:cs typeface="+mn-cs"/>
              </a:rPr>
              <a:t>Aracı yavaşlatmak, yavaşlayan aracı durdurmak veya duran aracı sabitlemek için kullanılır.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Araç üzerinde 3 tip fren bulunur: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-El freni</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-Ayak freni (servis freni)</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-Motor freni (kompresyon freni)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1.El freni </a:t>
            </a:r>
            <a:r>
              <a:rPr lang="tr-TR" sz="1200" kern="1200" dirty="0" smtClean="0">
                <a:solidFill>
                  <a:schemeClr val="tx1"/>
                </a:solidFill>
                <a:effectLst/>
                <a:latin typeface="+mn-lt"/>
                <a:ea typeface="+mn-ea"/>
                <a:cs typeface="+mn-cs"/>
              </a:rPr>
              <a:t>duran aracı sabitlemek için kullanılır. El freni her araçta arka tekerleri</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sabitler.</a:t>
            </a:r>
          </a:p>
          <a:p>
            <a:r>
              <a:rPr lang="tr-TR" sz="1200" b="1" kern="1200" dirty="0" smtClean="0">
                <a:solidFill>
                  <a:schemeClr val="tx1"/>
                </a:solidFill>
                <a:effectLst/>
                <a:latin typeface="+mn-lt"/>
                <a:ea typeface="+mn-ea"/>
                <a:cs typeface="+mn-cs"/>
              </a:rPr>
              <a:t>2.Ayak freni </a:t>
            </a:r>
            <a:r>
              <a:rPr lang="tr-TR" sz="1200" kern="1200" dirty="0" smtClean="0">
                <a:solidFill>
                  <a:schemeClr val="tx1"/>
                </a:solidFill>
                <a:effectLst/>
                <a:latin typeface="+mn-lt"/>
                <a:ea typeface="+mn-ea"/>
                <a:cs typeface="+mn-cs"/>
              </a:rPr>
              <a:t>Aracı yavaşlatmak, yavaşlayan aracı durdurmak için</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kullanılır. Ayak frenine basıldığında ön ve arka tekerlekler birlikte durur.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Çeşitleri;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a-Hidrolik fren :</a:t>
            </a:r>
            <a:r>
              <a:rPr lang="tr-TR" sz="1200" kern="1200" dirty="0" smtClean="0">
                <a:solidFill>
                  <a:schemeClr val="tx1"/>
                </a:solidFill>
                <a:effectLst/>
                <a:latin typeface="+mn-lt"/>
                <a:ea typeface="+mn-ea"/>
                <a:cs typeface="+mn-cs"/>
              </a:rPr>
              <a:t> </a:t>
            </a:r>
          </a:p>
          <a:p>
            <a:r>
              <a:rPr lang="tr-TR" sz="1200" b="1" kern="1200" dirty="0" smtClean="0">
                <a:solidFill>
                  <a:schemeClr val="tx1"/>
                </a:solidFill>
                <a:effectLst/>
                <a:latin typeface="+mn-lt"/>
                <a:ea typeface="+mn-ea"/>
                <a:cs typeface="+mn-cs"/>
              </a:rPr>
              <a:t>b-Havalı fren :</a:t>
            </a:r>
            <a:r>
              <a:rPr lang="tr-TR" sz="1200" kern="1200" dirty="0" smtClean="0">
                <a:solidFill>
                  <a:schemeClr val="tx1"/>
                </a:solidFill>
                <a:effectLst/>
                <a:latin typeface="+mn-lt"/>
                <a:ea typeface="+mn-ea"/>
                <a:cs typeface="+mn-cs"/>
              </a:rPr>
              <a:t> </a:t>
            </a:r>
          </a:p>
          <a:p>
            <a:r>
              <a:rPr lang="tr-TR" sz="1200" b="1" kern="1200" dirty="0" smtClean="0">
                <a:solidFill>
                  <a:schemeClr val="tx1"/>
                </a:solidFill>
                <a:effectLst/>
                <a:latin typeface="+mn-lt"/>
                <a:ea typeface="+mn-ea"/>
                <a:cs typeface="+mn-cs"/>
              </a:rPr>
              <a:t>c-Karma fren (</a:t>
            </a:r>
            <a:r>
              <a:rPr lang="tr-TR" sz="1200" b="1" kern="1200" dirty="0" err="1" smtClean="0">
                <a:solidFill>
                  <a:schemeClr val="tx1"/>
                </a:solidFill>
                <a:effectLst/>
                <a:latin typeface="+mn-lt"/>
                <a:ea typeface="+mn-ea"/>
                <a:cs typeface="+mn-cs"/>
              </a:rPr>
              <a:t>westinghouse</a:t>
            </a:r>
            <a:r>
              <a:rPr lang="tr-TR" sz="1200" b="1" kern="1200" dirty="0" smtClean="0">
                <a:solidFill>
                  <a:schemeClr val="tx1"/>
                </a:solidFill>
                <a:effectLst/>
                <a:latin typeface="+mn-lt"/>
                <a:ea typeface="+mn-ea"/>
                <a:cs typeface="+mn-cs"/>
              </a:rPr>
              <a:t> fren) :</a:t>
            </a:r>
            <a:r>
              <a:rPr lang="tr-TR" sz="1200" kern="1200" dirty="0" smtClean="0">
                <a:solidFill>
                  <a:schemeClr val="tx1"/>
                </a:solidFill>
                <a:effectLst/>
                <a:latin typeface="+mn-lt"/>
                <a:ea typeface="+mn-ea"/>
                <a:cs typeface="+mn-cs"/>
              </a:rPr>
              <a:t> </a:t>
            </a:r>
          </a:p>
          <a:p>
            <a:r>
              <a:rPr lang="tr-TR" sz="1200" b="1" kern="1200" dirty="0" smtClean="0">
                <a:solidFill>
                  <a:schemeClr val="tx1"/>
                </a:solidFill>
                <a:effectLst/>
                <a:latin typeface="+mn-lt"/>
                <a:ea typeface="+mn-ea"/>
                <a:cs typeface="+mn-cs"/>
              </a:rPr>
              <a:t>d-ABS fren :</a:t>
            </a:r>
            <a:r>
              <a:rPr lang="tr-TR" sz="1200" kern="1200" dirty="0" smtClean="0">
                <a:solidFill>
                  <a:schemeClr val="tx1"/>
                </a:solidFill>
                <a:effectLst/>
                <a:latin typeface="+mn-lt"/>
                <a:ea typeface="+mn-ea"/>
                <a:cs typeface="+mn-cs"/>
              </a:rPr>
              <a:t> (Anti </a:t>
            </a:r>
            <a:r>
              <a:rPr lang="tr-TR" sz="1200" kern="1200" dirty="0" err="1" smtClean="0">
                <a:solidFill>
                  <a:schemeClr val="tx1"/>
                </a:solidFill>
                <a:effectLst/>
                <a:latin typeface="+mn-lt"/>
                <a:ea typeface="+mn-ea"/>
                <a:cs typeface="+mn-cs"/>
              </a:rPr>
              <a:t>Blockage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System</a:t>
            </a:r>
            <a:r>
              <a:rPr lang="tr-TR" sz="1200" kern="1200" dirty="0" smtClean="0">
                <a:solidFill>
                  <a:schemeClr val="tx1"/>
                </a:solidFill>
                <a:effectLst/>
                <a:latin typeface="+mn-lt"/>
                <a:ea typeface="+mn-ea"/>
                <a:cs typeface="+mn-cs"/>
              </a:rPr>
              <a:t>)</a:t>
            </a:r>
            <a:r>
              <a:rPr lang="tr-TR" sz="1200" b="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ABS frenin avantajları, frenlerken direksiyon hakimiyetini kaybetmemesidir. </a:t>
            </a:r>
          </a:p>
          <a:p>
            <a:r>
              <a:rPr lang="tr-TR" sz="1200" b="1" kern="1200" dirty="0" smtClean="0">
                <a:solidFill>
                  <a:schemeClr val="tx1"/>
                </a:solidFill>
                <a:effectLst/>
                <a:latin typeface="+mn-lt"/>
                <a:ea typeface="+mn-ea"/>
                <a:cs typeface="+mn-cs"/>
              </a:rPr>
              <a:t>3.Motor freni (kompresyon freni) </a:t>
            </a:r>
            <a:r>
              <a:rPr lang="tr-TR" sz="1200" kern="1200" dirty="0" smtClean="0">
                <a:solidFill>
                  <a:schemeClr val="tx1"/>
                </a:solidFill>
                <a:effectLst/>
                <a:latin typeface="+mn-lt"/>
                <a:ea typeface="+mn-ea"/>
                <a:cs typeface="+mn-cs"/>
              </a:rPr>
              <a:t>Büyük araçlarda egzoz gazının dışarı atılması sırasında egzoz </a:t>
            </a:r>
            <a:r>
              <a:rPr lang="tr-TR" sz="1200" kern="1200" dirty="0" err="1" smtClean="0">
                <a:solidFill>
                  <a:schemeClr val="tx1"/>
                </a:solidFill>
                <a:effectLst/>
                <a:latin typeface="+mn-lt"/>
                <a:ea typeface="+mn-ea"/>
                <a:cs typeface="+mn-cs"/>
              </a:rPr>
              <a:t>manifoldu</a:t>
            </a:r>
            <a:r>
              <a:rPr lang="tr-TR" sz="1200" kern="1200" dirty="0" smtClean="0">
                <a:solidFill>
                  <a:schemeClr val="tx1"/>
                </a:solidFill>
                <a:effectLst/>
                <a:latin typeface="+mn-lt"/>
                <a:ea typeface="+mn-ea"/>
                <a:cs typeface="+mn-cs"/>
              </a:rPr>
              <a:t> kapatılarak aracın yavaşlaması sağlanır.</a:t>
            </a:r>
          </a:p>
        </p:txBody>
      </p:sp>
      <p:sp>
        <p:nvSpPr>
          <p:cNvPr id="4" name="Slayt Numarası Yer Tutucusu 3"/>
          <p:cNvSpPr>
            <a:spLocks noGrp="1"/>
          </p:cNvSpPr>
          <p:nvPr>
            <p:ph type="sldNum" sz="quarter" idx="10"/>
          </p:nvPr>
        </p:nvSpPr>
        <p:spPr/>
        <p:txBody>
          <a:bodyPr/>
          <a:lstStyle/>
          <a:p>
            <a:fld id="{C1D634E4-0CE8-4EDB-A5F2-569D2815CD6B}" type="slidenum">
              <a:rPr lang="en-US" smtClean="0"/>
              <a:t>11</a:t>
            </a:fld>
            <a:endParaRPr lang="en-US"/>
          </a:p>
        </p:txBody>
      </p:sp>
    </p:spTree>
    <p:extLst>
      <p:ext uri="{BB962C8B-B14F-4D97-AF65-F5344CB8AC3E}">
        <p14:creationId xmlns:p14="http://schemas.microsoft.com/office/powerpoint/2010/main" val="1047384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ÖN DÜZEN (DİREKSİYON) SİSTEMİ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GÖREVİ : </a:t>
            </a:r>
            <a:r>
              <a:rPr lang="tr-TR" sz="1200" kern="1200" dirty="0" smtClean="0">
                <a:solidFill>
                  <a:schemeClr val="tx1"/>
                </a:solidFill>
                <a:effectLst/>
                <a:latin typeface="+mn-lt"/>
                <a:ea typeface="+mn-ea"/>
                <a:cs typeface="+mn-cs"/>
              </a:rPr>
              <a:t>Ön düzen sistemi,</a:t>
            </a:r>
            <a:r>
              <a:rPr lang="tr-TR" sz="1200" b="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aracın dönüşünü sağlar. Mekanik, havalı ve hidrolik direksiyon sistemleri vardır.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PARÇALARI : </a:t>
            </a:r>
            <a:r>
              <a:rPr lang="tr-TR" sz="1200" kern="1200" dirty="0" smtClean="0">
                <a:solidFill>
                  <a:schemeClr val="tx1"/>
                </a:solidFill>
                <a:effectLst/>
                <a:latin typeface="+mn-lt"/>
                <a:ea typeface="+mn-ea"/>
                <a:cs typeface="+mn-cs"/>
              </a:rPr>
              <a:t>Direksiyon </a:t>
            </a:r>
            <a:r>
              <a:rPr lang="tr-TR" sz="1200" kern="1200" dirty="0" err="1" smtClean="0">
                <a:solidFill>
                  <a:schemeClr val="tx1"/>
                </a:solidFill>
                <a:effectLst/>
                <a:latin typeface="+mn-lt"/>
                <a:ea typeface="+mn-ea"/>
                <a:cs typeface="+mn-cs"/>
              </a:rPr>
              <a:t>simidi,direksiyon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mili,direksiyon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kutusu,rot,rotbaşı</a:t>
            </a:r>
            <a:r>
              <a:rPr lang="tr-TR" sz="1200" kern="1200" dirty="0" smtClean="0">
                <a:solidFill>
                  <a:schemeClr val="tx1"/>
                </a:solidFill>
                <a:effectLst/>
                <a:latin typeface="+mn-lt"/>
                <a:ea typeface="+mn-ea"/>
                <a:cs typeface="+mn-cs"/>
              </a:rPr>
              <a:t> (rotil) sistemin bazı parçalarıdır.</a:t>
            </a:r>
            <a:endParaRPr lang="en-US" sz="1200" kern="1200" dirty="0" smtClean="0">
              <a:solidFill>
                <a:schemeClr val="tx1"/>
              </a:solidFill>
              <a:effectLst/>
              <a:latin typeface="+mn-lt"/>
              <a:ea typeface="+mn-ea"/>
              <a:cs typeface="+mn-cs"/>
            </a:endParaRPr>
          </a:p>
          <a:p>
            <a:endParaRPr lang="tr-TR" dirty="0" smtClean="0"/>
          </a:p>
          <a:p>
            <a:r>
              <a:rPr lang="tr-TR" sz="1200" b="1" kern="1200" dirty="0" smtClean="0">
                <a:solidFill>
                  <a:schemeClr val="tx1"/>
                </a:solidFill>
                <a:effectLst/>
                <a:latin typeface="+mn-lt"/>
                <a:ea typeface="+mn-ea"/>
                <a:cs typeface="+mn-cs"/>
              </a:rPr>
              <a:t>SÜSPANSİYON SİSTEMİ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GÖREVİ : </a:t>
            </a:r>
            <a:r>
              <a:rPr lang="tr-TR" sz="1200" kern="1200" dirty="0" smtClean="0">
                <a:solidFill>
                  <a:schemeClr val="tx1"/>
                </a:solidFill>
                <a:effectLst/>
                <a:latin typeface="+mn-lt"/>
                <a:ea typeface="+mn-ea"/>
                <a:cs typeface="+mn-cs"/>
              </a:rPr>
              <a:t>Süspansiyon sistemi, sürücü ve yolcuların yol bozukluklarından etkilenmeden sarsıntısız bir yolculuk yapmalarını sağlar. Yaylar (helezon yay) ve amortisörlerden oluşur.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Yaylar, yoldan gelen darbe titreşimleri üzerine alır.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Helezon yaylar</a:t>
            </a:r>
            <a:r>
              <a:rPr lang="tr-TR" sz="1200" kern="1200" dirty="0" smtClean="0">
                <a:solidFill>
                  <a:schemeClr val="tx1"/>
                </a:solidFill>
                <a:effectLst/>
                <a:latin typeface="+mn-lt"/>
                <a:ea typeface="+mn-ea"/>
                <a:cs typeface="+mn-cs"/>
              </a:rPr>
              <a:t> otomobil türü araçlarda kullanılır,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Makaslar</a:t>
            </a:r>
            <a:r>
              <a:rPr lang="tr-TR" sz="1200" kern="1200" dirty="0" smtClean="0">
                <a:solidFill>
                  <a:schemeClr val="tx1"/>
                </a:solidFill>
                <a:effectLst/>
                <a:latin typeface="+mn-lt"/>
                <a:ea typeface="+mn-ea"/>
                <a:cs typeface="+mn-cs"/>
              </a:rPr>
              <a:t> ise genellikle ağır hizmet araçlarında kullanılır.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Amortisör </a:t>
            </a:r>
            <a:r>
              <a:rPr lang="tr-TR" sz="1200" kern="1200" dirty="0" smtClean="0">
                <a:solidFill>
                  <a:schemeClr val="tx1"/>
                </a:solidFill>
                <a:effectLst/>
                <a:latin typeface="+mn-lt"/>
                <a:ea typeface="+mn-ea"/>
                <a:cs typeface="+mn-cs"/>
              </a:rPr>
              <a:t>yayların salınımını kontrol eder.</a:t>
            </a:r>
            <a:endParaRPr lang="en-US" sz="1200" kern="1200" dirty="0" smtClean="0">
              <a:solidFill>
                <a:schemeClr val="tx1"/>
              </a:solidFill>
              <a:effectLst/>
              <a:latin typeface="+mn-lt"/>
              <a:ea typeface="+mn-ea"/>
              <a:cs typeface="+mn-cs"/>
            </a:endParaRPr>
          </a:p>
          <a:p>
            <a:endParaRPr lang="tr-TR" dirty="0" smtClean="0"/>
          </a:p>
          <a:p>
            <a:r>
              <a:rPr lang="tr-TR" sz="1200" b="1" kern="1200" dirty="0" smtClean="0">
                <a:solidFill>
                  <a:schemeClr val="tx1"/>
                </a:solidFill>
                <a:effectLst/>
                <a:latin typeface="+mn-lt"/>
                <a:ea typeface="+mn-ea"/>
                <a:cs typeface="+mn-cs"/>
              </a:rPr>
              <a:t>EGZOZ SİSTEMİ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GÖREVİ : </a:t>
            </a:r>
            <a:r>
              <a:rPr lang="tr-TR" sz="1200" kern="1200" dirty="0" smtClean="0">
                <a:solidFill>
                  <a:schemeClr val="tx1"/>
                </a:solidFill>
                <a:effectLst/>
                <a:latin typeface="+mn-lt"/>
                <a:ea typeface="+mn-ea"/>
                <a:cs typeface="+mn-cs"/>
              </a:rPr>
              <a:t>Motor çalıştığı sürece çıkan yanmış gazları dışarıya sessiz bir şekilde atılmasını sağlayan sistemdir.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PARÇALARI :</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1.Egzoz </a:t>
            </a:r>
            <a:r>
              <a:rPr lang="tr-TR" sz="1200" kern="1200" dirty="0" err="1" smtClean="0">
                <a:solidFill>
                  <a:schemeClr val="tx1"/>
                </a:solidFill>
                <a:effectLst/>
                <a:latin typeface="+mn-lt"/>
                <a:ea typeface="+mn-ea"/>
                <a:cs typeface="+mn-cs"/>
              </a:rPr>
              <a:t>manifoldu</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2.Egzoz borusu</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3.Egzoz susturucusu aracın gürültü yapmasını önler, patlak ise gürültü yapar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4.Katalitik </a:t>
            </a:r>
            <a:r>
              <a:rPr lang="tr-TR" sz="1200" kern="1200" dirty="0" err="1" smtClean="0">
                <a:solidFill>
                  <a:schemeClr val="tx1"/>
                </a:solidFill>
                <a:effectLst/>
                <a:latin typeface="+mn-lt"/>
                <a:ea typeface="+mn-ea"/>
                <a:cs typeface="+mn-cs"/>
              </a:rPr>
              <a:t>konvantör</a:t>
            </a:r>
            <a:r>
              <a:rPr lang="tr-TR" sz="1200" kern="1200" dirty="0" smtClean="0">
                <a:solidFill>
                  <a:schemeClr val="tx1"/>
                </a:solidFill>
                <a:effectLst/>
                <a:latin typeface="+mn-lt"/>
                <a:ea typeface="+mn-ea"/>
                <a:cs typeface="+mn-cs"/>
              </a:rPr>
              <a:t> egzozdan çıkan kirli ve zehirli gazların etkisini yok eder.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Kurşunsuz benzin kullanılır.</a:t>
            </a:r>
            <a:endParaRPr lang="en-US" sz="1200" kern="1200" dirty="0" smtClean="0">
              <a:solidFill>
                <a:schemeClr val="tx1"/>
              </a:solidFill>
              <a:effectLst/>
              <a:latin typeface="+mn-lt"/>
              <a:ea typeface="+mn-ea"/>
              <a:cs typeface="+mn-cs"/>
            </a:endParaRPr>
          </a:p>
          <a:p>
            <a:endParaRPr lang="tr-TR" dirty="0" smtClean="0"/>
          </a:p>
          <a:p>
            <a:r>
              <a:rPr lang="tr-TR" sz="1200" b="1" kern="1200" dirty="0" smtClean="0">
                <a:solidFill>
                  <a:schemeClr val="tx1"/>
                </a:solidFill>
                <a:effectLst/>
                <a:latin typeface="+mn-lt"/>
                <a:ea typeface="+mn-ea"/>
                <a:cs typeface="+mn-cs"/>
              </a:rPr>
              <a:t>AYDINLATMA VE İKAZ SİSTEMİ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GÖREVİ : </a:t>
            </a:r>
            <a:r>
              <a:rPr lang="tr-TR" sz="1200" kern="1200" dirty="0" smtClean="0">
                <a:solidFill>
                  <a:schemeClr val="tx1"/>
                </a:solidFill>
                <a:effectLst/>
                <a:latin typeface="+mn-lt"/>
                <a:ea typeface="+mn-ea"/>
                <a:cs typeface="+mn-cs"/>
              </a:rPr>
              <a:t>Aydınlatma sisteminde,</a:t>
            </a:r>
            <a:r>
              <a:rPr lang="tr-TR" sz="1200" b="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sigortalar, kablolar, farlar, park lambası, sis lambası, plaka lambası, gösterge lambası, iç aydınlatma lambası, bagaj aydınlatma lambası, gibi lambalar vardır. İkaz sisteminde, sinyaller, fren ikaz lambaları, geri vites lambası, korna bulunur.  Her elektrik elemanı gibi araçlarda bulunan aydınlatma ve ikaz sistemi gibi elektrikli devrelerde </a:t>
            </a:r>
            <a:r>
              <a:rPr lang="tr-TR" sz="1200" kern="1200" dirty="0" err="1" smtClean="0">
                <a:solidFill>
                  <a:schemeClr val="tx1"/>
                </a:solidFill>
                <a:effectLst/>
                <a:latin typeface="+mn-lt"/>
                <a:ea typeface="+mn-ea"/>
                <a:cs typeface="+mn-cs"/>
              </a:rPr>
              <a:t>de:akü</a:t>
            </a:r>
            <a:r>
              <a:rPr lang="tr-TR" sz="1200" kern="1200" dirty="0" smtClean="0">
                <a:solidFill>
                  <a:schemeClr val="tx1"/>
                </a:solidFill>
                <a:effectLst/>
                <a:latin typeface="+mn-lt"/>
                <a:ea typeface="+mn-ea"/>
                <a:cs typeface="+mn-cs"/>
              </a:rPr>
              <a:t>, kablolar, kablo bağlantıları, sigortalar, açma kapama düğmeleri yada kolları, ve alıcı olarak da ampuller bulunmaktadır.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Fren </a:t>
            </a:r>
            <a:r>
              <a:rPr lang="tr-TR" sz="1200" b="1" kern="1200" dirty="0" err="1" smtClean="0">
                <a:solidFill>
                  <a:schemeClr val="tx1"/>
                </a:solidFill>
                <a:effectLst/>
                <a:latin typeface="+mn-lt"/>
                <a:ea typeface="+mn-ea"/>
                <a:cs typeface="+mn-cs"/>
              </a:rPr>
              <a:t>müşürü</a:t>
            </a:r>
            <a:r>
              <a:rPr lang="tr-TR" sz="1200" kern="1200" dirty="0" smtClean="0">
                <a:solidFill>
                  <a:schemeClr val="tx1"/>
                </a:solidFill>
                <a:effectLst/>
                <a:latin typeface="+mn-lt"/>
                <a:ea typeface="+mn-ea"/>
                <a:cs typeface="+mn-cs"/>
              </a:rPr>
              <a:t> ikaz sisteminin bir parçasıdır. Fren lambaları yanmıyorsa, fren </a:t>
            </a:r>
            <a:r>
              <a:rPr lang="tr-TR" sz="1200" kern="1200" dirty="0" err="1" smtClean="0">
                <a:solidFill>
                  <a:schemeClr val="tx1"/>
                </a:solidFill>
                <a:effectLst/>
                <a:latin typeface="+mn-lt"/>
                <a:ea typeface="+mn-ea"/>
                <a:cs typeface="+mn-cs"/>
              </a:rPr>
              <a:t>müşürü</a:t>
            </a:r>
            <a:r>
              <a:rPr lang="tr-TR" sz="1200" kern="1200" dirty="0" smtClean="0">
                <a:solidFill>
                  <a:schemeClr val="tx1"/>
                </a:solidFill>
                <a:effectLst/>
                <a:latin typeface="+mn-lt"/>
                <a:ea typeface="+mn-ea"/>
                <a:cs typeface="+mn-cs"/>
              </a:rPr>
              <a:t> arızalı olabilir. Fren lambalarından biri yanmıyorsa, yanmayan lambanın ampulü yanmış olabilir.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Farların</a:t>
            </a:r>
            <a:r>
              <a:rPr lang="tr-TR" sz="1200" kern="1200" dirty="0" smtClean="0">
                <a:solidFill>
                  <a:schemeClr val="tx1"/>
                </a:solidFill>
                <a:effectLst/>
                <a:latin typeface="+mn-lt"/>
                <a:ea typeface="+mn-ea"/>
                <a:cs typeface="+mn-cs"/>
              </a:rPr>
              <a:t> bakımı yapılırken, far ayarı </a:t>
            </a:r>
            <a:r>
              <a:rPr lang="tr-TR" sz="1200" kern="1200" dirty="0" err="1" smtClean="0">
                <a:solidFill>
                  <a:schemeClr val="tx1"/>
                </a:solidFill>
                <a:effectLst/>
                <a:latin typeface="+mn-lt"/>
                <a:ea typeface="+mn-ea"/>
                <a:cs typeface="+mn-cs"/>
              </a:rPr>
              <a:t>yapılır.Uzun</a:t>
            </a:r>
            <a:r>
              <a:rPr lang="tr-TR" sz="1200" kern="1200" dirty="0" smtClean="0">
                <a:solidFill>
                  <a:schemeClr val="tx1"/>
                </a:solidFill>
                <a:effectLst/>
                <a:latin typeface="+mn-lt"/>
                <a:ea typeface="+mn-ea"/>
                <a:cs typeface="+mn-cs"/>
              </a:rPr>
              <a:t> farlar yandığında gösterge üzerinde mavi renkli ışığı yanar. Farlardan hiçbiri yanmıyorsa, sigortası atık olabilir. Far anahtarı bozuksa farlar yine hiç yanmaz. Farlardan biri sönük yanıyorsa far kablo bağlantısı gevşemiş veya paslanmış olabilir.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Flaşör</a:t>
            </a:r>
            <a:r>
              <a:rPr lang="tr-TR" sz="1200" kern="1200" dirty="0" smtClean="0">
                <a:solidFill>
                  <a:schemeClr val="tx1"/>
                </a:solidFill>
                <a:effectLst/>
                <a:latin typeface="+mn-lt"/>
                <a:ea typeface="+mn-ea"/>
                <a:cs typeface="+mn-cs"/>
              </a:rPr>
              <a:t> arızalanınca sinyal lambaları </a:t>
            </a:r>
            <a:r>
              <a:rPr lang="tr-TR" sz="1200" kern="1200" dirty="0" err="1" smtClean="0">
                <a:solidFill>
                  <a:schemeClr val="tx1"/>
                </a:solidFill>
                <a:effectLst/>
                <a:latin typeface="+mn-lt"/>
                <a:ea typeface="+mn-ea"/>
                <a:cs typeface="+mn-cs"/>
              </a:rPr>
              <a:t>yanmaz.Isı</a:t>
            </a:r>
            <a:r>
              <a:rPr lang="tr-TR" sz="1200" kern="1200" dirty="0" smtClean="0">
                <a:solidFill>
                  <a:schemeClr val="tx1"/>
                </a:solidFill>
                <a:effectLst/>
                <a:latin typeface="+mn-lt"/>
                <a:ea typeface="+mn-ea"/>
                <a:cs typeface="+mn-cs"/>
              </a:rPr>
              <a:t> göstergesi çalışmıyorsa, ısı göstergesi </a:t>
            </a:r>
            <a:r>
              <a:rPr lang="tr-TR" sz="1200" kern="1200" dirty="0" err="1" smtClean="0">
                <a:solidFill>
                  <a:schemeClr val="tx1"/>
                </a:solidFill>
                <a:effectLst/>
                <a:latin typeface="+mn-lt"/>
                <a:ea typeface="+mn-ea"/>
                <a:cs typeface="+mn-cs"/>
              </a:rPr>
              <a:t>müşürü</a:t>
            </a:r>
            <a:r>
              <a:rPr lang="tr-TR" sz="1200" kern="1200" dirty="0" smtClean="0">
                <a:solidFill>
                  <a:schemeClr val="tx1"/>
                </a:solidFill>
                <a:effectLst/>
                <a:latin typeface="+mn-lt"/>
                <a:ea typeface="+mn-ea"/>
                <a:cs typeface="+mn-cs"/>
              </a:rPr>
              <a:t> arızalı olabilir.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Sigortanın</a:t>
            </a:r>
            <a:r>
              <a:rPr lang="tr-TR" sz="1200" kern="1200" dirty="0" smtClean="0">
                <a:solidFill>
                  <a:schemeClr val="tx1"/>
                </a:solidFill>
                <a:effectLst/>
                <a:latin typeface="+mn-lt"/>
                <a:ea typeface="+mn-ea"/>
                <a:cs typeface="+mn-cs"/>
              </a:rPr>
              <a:t> görevi, kısa devre olduğunda sistemi korumaktır. Sigortalar atıksa bunun yerine aynı amperde yeni sigorta </a:t>
            </a:r>
            <a:r>
              <a:rPr lang="tr-TR" sz="1200" kern="1200" dirty="0" err="1" smtClean="0">
                <a:solidFill>
                  <a:schemeClr val="tx1"/>
                </a:solidFill>
                <a:effectLst/>
                <a:latin typeface="+mn-lt"/>
                <a:ea typeface="+mn-ea"/>
                <a:cs typeface="+mn-cs"/>
              </a:rPr>
              <a:t>takılır.sigortanın</a:t>
            </a:r>
            <a:r>
              <a:rPr lang="tr-TR" sz="1200" kern="1200" dirty="0" smtClean="0">
                <a:solidFill>
                  <a:schemeClr val="tx1"/>
                </a:solidFill>
                <a:effectLst/>
                <a:latin typeface="+mn-lt"/>
                <a:ea typeface="+mn-ea"/>
                <a:cs typeface="+mn-cs"/>
              </a:rPr>
              <a:t> tamiri olmaz</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12</a:t>
            </a:fld>
            <a:endParaRPr lang="en-US"/>
          </a:p>
        </p:txBody>
      </p:sp>
    </p:spTree>
    <p:extLst>
      <p:ext uri="{BB962C8B-B14F-4D97-AF65-F5344CB8AC3E}">
        <p14:creationId xmlns:p14="http://schemas.microsoft.com/office/powerpoint/2010/main" val="2561602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MOTOR ÜZERİNDEKİ ÇALIŞMA SİSTEMLERİ</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A-</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ATEŞLEME SİSTEMİ: </a:t>
            </a:r>
            <a:r>
              <a:rPr lang="tr-TR" sz="1200" kern="1200" dirty="0" smtClean="0">
                <a:solidFill>
                  <a:schemeClr val="tx1"/>
                </a:solidFill>
                <a:effectLst/>
                <a:latin typeface="+mn-lt"/>
                <a:ea typeface="+mn-ea"/>
                <a:cs typeface="+mn-cs"/>
              </a:rPr>
              <a:t>Bir motordan beklediğimiz verimi alabilmek için, yakıtın düzgün bir şekilde ateşlenmesi gerekmektedir. Nitekim motordaki verimi tam olarak alabilmek için bu sistemin tam olarak çalışması gerekir.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B- YAKIT SİSTEMİ: </a:t>
            </a:r>
            <a:r>
              <a:rPr lang="tr-TR" sz="1200" kern="1200" dirty="0" smtClean="0">
                <a:solidFill>
                  <a:schemeClr val="tx1"/>
                </a:solidFill>
                <a:effectLst/>
                <a:latin typeface="+mn-lt"/>
                <a:ea typeface="+mn-ea"/>
                <a:cs typeface="+mn-cs"/>
              </a:rPr>
              <a:t>Yakıt sisteminin gerektiği gibi çalışması motorun fazladan yakıt sarfiyatına sebep olmayacağı gibi birde motorda beklenen performansı almamızı sağlayacaktır.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C-</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YAĞLAMA SİSTEMİ: </a:t>
            </a:r>
            <a:r>
              <a:rPr lang="tr-TR" sz="1200" kern="1200" dirty="0" smtClean="0">
                <a:solidFill>
                  <a:schemeClr val="tx1"/>
                </a:solidFill>
                <a:effectLst/>
                <a:latin typeface="+mn-lt"/>
                <a:ea typeface="+mn-ea"/>
                <a:cs typeface="+mn-cs"/>
              </a:rPr>
              <a:t>Birbiri üzerinde çalışan elemanların aşınmasını aşırı ısınmasını önlemek, çalışan elemanların üzerinden kopan parçacıkları taşıyarak optimum çalışma ortamı sağlayan sisteme denir.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D-</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SOĞUTMA SİSTEMİ: </a:t>
            </a:r>
            <a:r>
              <a:rPr lang="tr-TR" sz="1200" kern="1200" dirty="0" smtClean="0">
                <a:solidFill>
                  <a:schemeClr val="tx1"/>
                </a:solidFill>
                <a:effectLst/>
                <a:latin typeface="+mn-lt"/>
                <a:ea typeface="+mn-ea"/>
                <a:cs typeface="+mn-cs"/>
              </a:rPr>
              <a:t>Motorda silindir içinde oluşan ateşleme ve yanma sonucu sıcaklık 1800-2500 C kadar yükselir. Sonuç olarak, bu sıcaklıkta elemanların uzun süreli çalışamayacağını düşünürsek motor içindeki sıcaklığın düşürülmesi gerektiği ortaya çıkacaktır. Soğutma sistemlerinin iki çeşidi vardır.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E-</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MARJ SİSTEMİ: </a:t>
            </a:r>
            <a:r>
              <a:rPr lang="tr-TR" sz="1200" kern="1200" dirty="0" smtClean="0">
                <a:solidFill>
                  <a:schemeClr val="tx1"/>
                </a:solidFill>
                <a:effectLst/>
                <a:latin typeface="+mn-lt"/>
                <a:ea typeface="+mn-ea"/>
                <a:cs typeface="+mn-cs"/>
              </a:rPr>
              <a:t>Dizel ve benzinli motorlarda, motorun çalışması için ilk hareketi sağlayan sistemdir.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F-</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ŞARJ SİSTEMİ: </a:t>
            </a:r>
            <a:r>
              <a:rPr lang="tr-TR" sz="1200" kern="1200" dirty="0" smtClean="0">
                <a:solidFill>
                  <a:schemeClr val="tx1"/>
                </a:solidFill>
                <a:effectLst/>
                <a:latin typeface="+mn-lt"/>
                <a:ea typeface="+mn-ea"/>
                <a:cs typeface="+mn-cs"/>
              </a:rPr>
              <a:t>Motor çalıştığı zaman mekanik enerjiyi elektrik enerjisine dönüştüren sisteme Şarj Sistemi denir. Motorlu araçlarda elektrik ihtiyacını karşılar ve aküyü şarj eder.</a:t>
            </a:r>
            <a:endParaRPr lang="en-US"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C1D634E4-0CE8-4EDB-A5F2-569D2815CD6B}" type="slidenum">
              <a:rPr lang="en-US" smtClean="0"/>
              <a:t>2</a:t>
            </a:fld>
            <a:endParaRPr lang="en-US"/>
          </a:p>
        </p:txBody>
      </p:sp>
    </p:spTree>
    <p:extLst>
      <p:ext uri="{BB962C8B-B14F-4D97-AF65-F5344CB8AC3E}">
        <p14:creationId xmlns:p14="http://schemas.microsoft.com/office/powerpoint/2010/main" val="2606883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228600" indent="-228600">
              <a:buAutoNum type="arabicPeriod"/>
            </a:pPr>
            <a:r>
              <a:rPr lang="tr-TR" b="1" dirty="0" smtClean="0"/>
              <a:t>Akümülatör (Batarya):</a:t>
            </a:r>
            <a:r>
              <a:rPr lang="tr-TR" dirty="0" smtClean="0"/>
              <a:t> Elektrik enerjisini bünyesinde depo eden ve gerektiğinde bu elektrik enerjisini araçtaki elektrikli alıcılara gönderir. </a:t>
            </a:r>
          </a:p>
          <a:p>
            <a:pPr marL="0" indent="0">
              <a:buNone/>
            </a:pPr>
            <a:r>
              <a:rPr lang="tr-TR" dirty="0" smtClean="0"/>
              <a:t>Görevleri;</a:t>
            </a:r>
            <a:endParaRPr lang="en-US" dirty="0" smtClean="0"/>
          </a:p>
          <a:p>
            <a:r>
              <a:rPr lang="tr-TR" dirty="0" smtClean="0"/>
              <a:t>Marş motorunun çalışması için gereken elektriği vermek</a:t>
            </a:r>
            <a:endParaRPr lang="en-US" dirty="0" smtClean="0"/>
          </a:p>
          <a:p>
            <a:r>
              <a:rPr lang="tr-TR" dirty="0" smtClean="0"/>
              <a:t>Işık ve özel alıcıları çalıştırmak.</a:t>
            </a:r>
            <a:endParaRPr lang="en-US" dirty="0" smtClean="0"/>
          </a:p>
          <a:p>
            <a:r>
              <a:rPr lang="tr-TR" sz="1200" dirty="0" smtClean="0"/>
              <a:t>Araçlarda, marş motoru, ateşleme sistemi, aydınlatma sistemi, şarj sistemlerinin elektrik ihtiyacını karşıladığı gibi, korna , klima, silecekler, radyo vb. gibi çeşitli alıcılarında elektrik ihtiyacını karşılar. </a:t>
            </a:r>
          </a:p>
          <a:p>
            <a:r>
              <a:rPr lang="tr-TR" sz="1200" dirty="0" smtClean="0"/>
              <a:t>• Elektrolit: Saf su ve asit karışımından oluşan sıvıdır. • Akü kutup başları: Akünün üzerinde kurşundan yapılmış pozitif (+) ve negatif (-) kutup başları vardır. Pozitif (+) kutup başı daha kalın ve hafif kahverengi renktedir.</a:t>
            </a:r>
            <a:endParaRPr lang="en-US" sz="1200" dirty="0" smtClean="0"/>
          </a:p>
          <a:p>
            <a:r>
              <a:rPr lang="tr-TR" sz="1200" b="1" kern="1200" dirty="0" smtClean="0">
                <a:solidFill>
                  <a:schemeClr val="tx1"/>
                </a:solidFill>
                <a:effectLst/>
                <a:latin typeface="+mn-lt"/>
                <a:ea typeface="+mn-ea"/>
                <a:cs typeface="+mn-cs"/>
              </a:rPr>
              <a:t>2. Kontak Anahtarı :</a:t>
            </a:r>
            <a:r>
              <a:rPr lang="tr-TR" sz="1200" kern="1200" dirty="0" smtClean="0">
                <a:solidFill>
                  <a:schemeClr val="tx1"/>
                </a:solidFill>
                <a:effectLst/>
                <a:latin typeface="+mn-lt"/>
                <a:ea typeface="+mn-ea"/>
                <a:cs typeface="+mn-cs"/>
              </a:rPr>
              <a:t>Döndürme hareketi ile devreyi açma- kapama (kesme )özelliği olan elektrikli anahtardır.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Kontak </a:t>
            </a:r>
            <a:r>
              <a:rPr lang="tr-TR" sz="1200" kern="1200" dirty="0" err="1" smtClean="0">
                <a:solidFill>
                  <a:schemeClr val="tx1"/>
                </a:solidFill>
                <a:effectLst/>
                <a:latin typeface="+mn-lt"/>
                <a:ea typeface="+mn-ea"/>
                <a:cs typeface="+mn-cs"/>
              </a:rPr>
              <a:t>anahtarı,ateşleme</a:t>
            </a:r>
            <a:r>
              <a:rPr lang="tr-TR" sz="1200" kern="1200" dirty="0" smtClean="0">
                <a:solidFill>
                  <a:schemeClr val="tx1"/>
                </a:solidFill>
                <a:effectLst/>
                <a:latin typeface="+mn-lt"/>
                <a:ea typeface="+mn-ea"/>
                <a:cs typeface="+mn-cs"/>
              </a:rPr>
              <a:t> konumunda açık bırakılırsa endüksiyon bobini veya platin yanar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 Endüksiyon Bobini: </a:t>
            </a:r>
            <a:r>
              <a:rPr lang="tr-TR" sz="1200" kern="1200" dirty="0" smtClean="0">
                <a:solidFill>
                  <a:schemeClr val="tx1"/>
                </a:solidFill>
                <a:effectLst/>
                <a:latin typeface="+mn-lt"/>
                <a:ea typeface="+mn-ea"/>
                <a:cs typeface="+mn-cs"/>
              </a:rPr>
              <a:t>Akünün12 voltluk akımın, 15-25 bin volta yükselten devre elemanıdır.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 Distribütör: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Endiksiyon</a:t>
            </a:r>
            <a:r>
              <a:rPr lang="tr-TR" sz="1200" kern="1200" dirty="0" smtClean="0">
                <a:solidFill>
                  <a:schemeClr val="tx1"/>
                </a:solidFill>
                <a:effectLst/>
                <a:latin typeface="+mn-lt"/>
                <a:ea typeface="+mn-ea"/>
                <a:cs typeface="+mn-cs"/>
              </a:rPr>
              <a:t> bobininde oluşan yüksek gerilimi ateşleme sırasına göre (1-3-4-2) bujilere dağıtır.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Üç elemanı vardır.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a• Platin</a:t>
            </a:r>
            <a:r>
              <a:rPr lang="tr-TR" sz="1200" kern="1200" dirty="0" smtClean="0">
                <a:solidFill>
                  <a:schemeClr val="tx1"/>
                </a:solidFill>
                <a:effectLst/>
                <a:latin typeface="+mn-lt"/>
                <a:ea typeface="+mn-ea"/>
                <a:cs typeface="+mn-cs"/>
              </a:rPr>
              <a:t> Açılıp kapanmak suretiyle bobinde yüksek gerilimin oluşmasına yardımcı olur. Platin meme yapmışsa zımpara kağıdı ile temizlenmeli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b• Kondansatör (meksefe):</a:t>
            </a:r>
            <a:r>
              <a:rPr lang="tr-TR" sz="1200" kern="1200" dirty="0" smtClean="0">
                <a:solidFill>
                  <a:schemeClr val="tx1"/>
                </a:solidFill>
                <a:effectLst/>
                <a:latin typeface="+mn-lt"/>
                <a:ea typeface="+mn-ea"/>
                <a:cs typeface="+mn-cs"/>
              </a:rPr>
              <a:t> Platinler açılıp kapandığında geçici olarak elektrik akımını depo ederek platini korur. Platinlerin meme yapmasını önler.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c• Tevzi makarası</a:t>
            </a:r>
            <a:r>
              <a:rPr lang="tr-TR" sz="1200" kern="1200" dirty="0" smtClean="0">
                <a:solidFill>
                  <a:schemeClr val="tx1"/>
                </a:solidFill>
                <a:effectLst/>
                <a:latin typeface="+mn-lt"/>
                <a:ea typeface="+mn-ea"/>
                <a:cs typeface="+mn-cs"/>
              </a:rPr>
              <a:t> Yüksek voltajın ateşleme sırasına göre bujilere dağıtılmasını sağlar.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5. Bujiler:</a:t>
            </a:r>
            <a:r>
              <a:rPr lang="tr-TR" sz="1200" kern="1200" dirty="0" smtClean="0">
                <a:solidFill>
                  <a:schemeClr val="tx1"/>
                </a:solidFill>
                <a:effectLst/>
                <a:latin typeface="+mn-lt"/>
                <a:ea typeface="+mn-ea"/>
                <a:cs typeface="+mn-cs"/>
              </a:rPr>
              <a:t> Distribütörden gelen yüksek voltaj ile daha önce sıkıştırılmış bulunan benzin - hava karışımını ateşler. Buji kurum yaparsa ince zımpara ile temizlenir.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Ateşleme sisteminde üç ayar yapılır; </a:t>
            </a:r>
            <a:r>
              <a:rPr lang="tr-TR" sz="1200" b="1" kern="1200" dirty="0" smtClean="0">
                <a:solidFill>
                  <a:schemeClr val="tx1"/>
                </a:solidFill>
                <a:effectLst/>
                <a:latin typeface="+mn-lt"/>
                <a:ea typeface="+mn-ea"/>
                <a:cs typeface="+mn-cs"/>
              </a:rPr>
              <a:t>platin ayarı, avans ayarı ve buji</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ayarları</a:t>
            </a:r>
            <a:r>
              <a:rPr lang="tr-TR"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Yukarıda belirtilen ayarlar yanlış ise motor tekler, yakıt sarfiyatı artar ve egzozdan siyah renkte duman çıkar, motor çekişten düşer. Buji ve platin belirli km sonunda yenisiyle değiştirilir.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ELEKTRONİK ATEŞLEME SİSTEMİNİN TANITIMI</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Elektronik ateşleme sisteminde distribütör ve endüksiyon bobininde bazı yapısal değişikler vardır bu sistem de platin kullanılmamaktadır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Faydaları:</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 Yanma daha iyi olduğundan, hava kirlenmesi de az olur.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 Motor daha randımanlı çalışır.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 Düzenli ateşlemeden dolayı tekleme çok aza iner.</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3</a:t>
            </a:fld>
            <a:endParaRPr lang="en-US"/>
          </a:p>
        </p:txBody>
      </p:sp>
    </p:spTree>
    <p:extLst>
      <p:ext uri="{BB962C8B-B14F-4D97-AF65-F5344CB8AC3E}">
        <p14:creationId xmlns:p14="http://schemas.microsoft.com/office/powerpoint/2010/main" val="140257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1• Yakıt Deposu:</a:t>
            </a:r>
            <a:r>
              <a:rPr lang="tr-TR" sz="1200" kern="1200" dirty="0" smtClean="0">
                <a:solidFill>
                  <a:schemeClr val="tx1"/>
                </a:solidFill>
                <a:effectLst/>
                <a:latin typeface="+mn-lt"/>
                <a:ea typeface="+mn-ea"/>
                <a:cs typeface="+mn-cs"/>
              </a:rPr>
              <a:t> Motor için gereken yakıta depoluk eder. İçerisinde şamandıra sistemi bulunur. Katalitik </a:t>
            </a:r>
            <a:r>
              <a:rPr lang="tr-TR" sz="1200" kern="1200" dirty="0" err="1" smtClean="0">
                <a:solidFill>
                  <a:schemeClr val="tx1"/>
                </a:solidFill>
                <a:effectLst/>
                <a:latin typeface="+mn-lt"/>
                <a:ea typeface="+mn-ea"/>
                <a:cs typeface="+mn-cs"/>
              </a:rPr>
              <a:t>konvantör</a:t>
            </a:r>
            <a:r>
              <a:rPr lang="tr-TR" sz="1200" kern="1200" dirty="0" smtClean="0">
                <a:solidFill>
                  <a:schemeClr val="tx1"/>
                </a:solidFill>
                <a:effectLst/>
                <a:latin typeface="+mn-lt"/>
                <a:ea typeface="+mn-ea"/>
                <a:cs typeface="+mn-cs"/>
              </a:rPr>
              <a:t> bulunan araçlarda kurşunsuz benzin kullanılır.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 Yakıt Boru ve Hortumları:</a:t>
            </a:r>
            <a:r>
              <a:rPr lang="tr-TR" sz="1200" kern="1200" dirty="0" smtClean="0">
                <a:solidFill>
                  <a:schemeClr val="tx1"/>
                </a:solidFill>
                <a:effectLst/>
                <a:latin typeface="+mn-lt"/>
                <a:ea typeface="+mn-ea"/>
                <a:cs typeface="+mn-cs"/>
              </a:rPr>
              <a:t> Yakıtın depodan karbüratöre iletilmesini sağlarlar.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 Yakıt Pompası (Yakıt Otomatiği):</a:t>
            </a:r>
            <a:r>
              <a:rPr lang="tr-TR" sz="1200" kern="1200" dirty="0" smtClean="0">
                <a:solidFill>
                  <a:schemeClr val="tx1"/>
                </a:solidFill>
                <a:effectLst/>
                <a:latin typeface="+mn-lt"/>
                <a:ea typeface="+mn-ea"/>
                <a:cs typeface="+mn-cs"/>
              </a:rPr>
              <a:t> Yakıtı depodan emerek belli bir basınç altında karbüratöre pompalayarak gönderen elemandır. Hareketini kam milinden alır. Yakıt pompası depo ile karbüratör arasındadır.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 Yakıt Filtresi:</a:t>
            </a:r>
            <a:r>
              <a:rPr lang="tr-TR" sz="1200" kern="1200" dirty="0" smtClean="0">
                <a:solidFill>
                  <a:schemeClr val="tx1"/>
                </a:solidFill>
                <a:effectLst/>
                <a:latin typeface="+mn-lt"/>
                <a:ea typeface="+mn-ea"/>
                <a:cs typeface="+mn-cs"/>
              </a:rPr>
              <a:t> Karbüratöre giden yakıtı temizler. Periyodik aralıklarla yenisiyle değiştirilir.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5• Hava Filtresi</a:t>
            </a:r>
            <a:r>
              <a:rPr lang="tr-TR" sz="1200" kern="1200" dirty="0" smtClean="0">
                <a:solidFill>
                  <a:schemeClr val="tx1"/>
                </a:solidFill>
                <a:effectLst/>
                <a:latin typeface="+mn-lt"/>
                <a:ea typeface="+mn-ea"/>
                <a:cs typeface="+mn-cs"/>
              </a:rPr>
              <a:t>: Karbüratöre girecek havanın içerisindeki toz ve pislikleri temizler. Tıkandığında basınçlı hava ile temizlenir. Temizlenmezse yakıt sarfiyatı artar. Periyodik aralıklarla yenisiyle değiştirilir.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6• Karbüratör:</a:t>
            </a:r>
            <a:r>
              <a:rPr lang="tr-TR" sz="1200" kern="1200" dirty="0" smtClean="0">
                <a:solidFill>
                  <a:schemeClr val="tx1"/>
                </a:solidFill>
                <a:effectLst/>
                <a:latin typeface="+mn-lt"/>
                <a:ea typeface="+mn-ea"/>
                <a:cs typeface="+mn-cs"/>
              </a:rPr>
              <a:t> Yanma için gerekli olan 1/15 oranındaki benzin - hava karışımını hazırlar. Emme </a:t>
            </a:r>
            <a:r>
              <a:rPr lang="tr-TR" sz="1200" kern="1200" dirty="0" err="1" smtClean="0">
                <a:solidFill>
                  <a:schemeClr val="tx1"/>
                </a:solidFill>
                <a:effectLst/>
                <a:latin typeface="+mn-lt"/>
                <a:ea typeface="+mn-ea"/>
                <a:cs typeface="+mn-cs"/>
              </a:rPr>
              <a:t>manifoldunun</a:t>
            </a:r>
            <a:r>
              <a:rPr lang="tr-TR" sz="1200" kern="1200" dirty="0" smtClean="0">
                <a:solidFill>
                  <a:schemeClr val="tx1"/>
                </a:solidFill>
                <a:effectLst/>
                <a:latin typeface="+mn-lt"/>
                <a:ea typeface="+mn-ea"/>
                <a:cs typeface="+mn-cs"/>
              </a:rPr>
              <a:t> üzerinde bulunur. Karbüratörde aşağıdaki devreler bulunur.</a:t>
            </a:r>
            <a:endParaRPr lang="en-US" sz="1200" kern="1200" dirty="0" smtClean="0">
              <a:solidFill>
                <a:schemeClr val="tx1"/>
              </a:solidFill>
              <a:effectLst/>
              <a:latin typeface="+mn-lt"/>
              <a:ea typeface="+mn-ea"/>
              <a:cs typeface="+mn-cs"/>
            </a:endParaRPr>
          </a:p>
          <a:p>
            <a:r>
              <a:rPr lang="tr-TR" sz="1200" b="1" kern="1200" dirty="0" err="1" smtClean="0">
                <a:solidFill>
                  <a:schemeClr val="tx1"/>
                </a:solidFill>
                <a:effectLst/>
                <a:latin typeface="+mn-lt"/>
                <a:ea typeface="+mn-ea"/>
                <a:cs typeface="+mn-cs"/>
              </a:rPr>
              <a:t>a.Rölanti</a:t>
            </a:r>
            <a:r>
              <a:rPr lang="tr-TR" sz="1200" b="1" kern="1200" dirty="0" smtClean="0">
                <a:solidFill>
                  <a:schemeClr val="tx1"/>
                </a:solidFill>
                <a:effectLst/>
                <a:latin typeface="+mn-lt"/>
                <a:ea typeface="+mn-ea"/>
                <a:cs typeface="+mn-cs"/>
              </a:rPr>
              <a:t> devresi</a:t>
            </a:r>
            <a:r>
              <a:rPr lang="tr-TR" sz="1200" kern="1200" dirty="0" smtClean="0">
                <a:solidFill>
                  <a:schemeClr val="tx1"/>
                </a:solidFill>
                <a:effectLst/>
                <a:latin typeface="+mn-lt"/>
                <a:ea typeface="+mn-ea"/>
                <a:cs typeface="+mn-cs"/>
              </a:rPr>
              <a:t>: Ayağın gaz </a:t>
            </a:r>
            <a:r>
              <a:rPr lang="tr-TR" sz="1200" kern="1200" dirty="0" err="1" smtClean="0">
                <a:solidFill>
                  <a:schemeClr val="tx1"/>
                </a:solidFill>
                <a:effectLst/>
                <a:latin typeface="+mn-lt"/>
                <a:ea typeface="+mn-ea"/>
                <a:cs typeface="+mn-cs"/>
              </a:rPr>
              <a:t>pedalından.çekildiği</a:t>
            </a:r>
            <a:r>
              <a:rPr lang="tr-TR" sz="1200" kern="1200" dirty="0" smtClean="0">
                <a:solidFill>
                  <a:schemeClr val="tx1"/>
                </a:solidFill>
                <a:effectLst/>
                <a:latin typeface="+mn-lt"/>
                <a:ea typeface="+mn-ea"/>
                <a:cs typeface="+mn-cs"/>
              </a:rPr>
              <a:t> andaki motorun çalıştığı en düşük devire denir. Rölanti ayarı vardır. Karbüratörden tornavida ile yapılır. Düşükse ayak gaz pedalından çekilince motor stop eder. Rölanti devri yüksek ise motor fazla yakıt sarf eder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b. Jikle devresi</a:t>
            </a:r>
            <a:r>
              <a:rPr lang="tr-TR" sz="1200" kern="1200" dirty="0" smtClean="0">
                <a:solidFill>
                  <a:schemeClr val="tx1"/>
                </a:solidFill>
                <a:effectLst/>
                <a:latin typeface="+mn-lt"/>
                <a:ea typeface="+mn-ea"/>
                <a:cs typeface="+mn-cs"/>
              </a:rPr>
              <a:t>: Soğuk havalarda motorun kolay çalışması için zengin karışımı ayarlayan devredir. Jikle soğuk havalarda ve ilk çalışma esnasında motorun daha kolay çalışması için zengin karışım hazırlayan devredir. Mekanik ve otomatik olmak üzere ikiye ayrılır. Burada dikkat edilecek husus mekanik jiklenin çekili unutulmamasıdır. Jikle çekili unutulursa zengin karışım </a:t>
            </a:r>
            <a:r>
              <a:rPr lang="tr-TR" sz="1200" kern="1200" dirty="0" err="1" smtClean="0">
                <a:solidFill>
                  <a:schemeClr val="tx1"/>
                </a:solidFill>
                <a:effectLst/>
                <a:latin typeface="+mn-lt"/>
                <a:ea typeface="+mn-ea"/>
                <a:cs typeface="+mn-cs"/>
              </a:rPr>
              <a:t>olur,yakıt</a:t>
            </a:r>
            <a:r>
              <a:rPr lang="tr-TR" sz="1200" kern="1200" dirty="0" smtClean="0">
                <a:solidFill>
                  <a:schemeClr val="tx1"/>
                </a:solidFill>
                <a:effectLst/>
                <a:latin typeface="+mn-lt"/>
                <a:ea typeface="+mn-ea"/>
                <a:cs typeface="+mn-cs"/>
              </a:rPr>
              <a:t> sarfiyatı </a:t>
            </a:r>
            <a:r>
              <a:rPr lang="tr-TR" sz="1200" kern="1200" dirty="0" err="1" smtClean="0">
                <a:solidFill>
                  <a:schemeClr val="tx1"/>
                </a:solidFill>
                <a:effectLst/>
                <a:latin typeface="+mn-lt"/>
                <a:ea typeface="+mn-ea"/>
                <a:cs typeface="+mn-cs"/>
              </a:rPr>
              <a:t>artar,motor</a:t>
            </a:r>
            <a:r>
              <a:rPr lang="tr-TR" sz="1200" kern="1200" dirty="0" smtClean="0">
                <a:solidFill>
                  <a:schemeClr val="tx1"/>
                </a:solidFill>
                <a:effectLst/>
                <a:latin typeface="+mn-lt"/>
                <a:ea typeface="+mn-ea"/>
                <a:cs typeface="+mn-cs"/>
              </a:rPr>
              <a:t> boğulur ve egzozdan siyah duman çıkar. Jikle kelebeği karbüratörün hava giriş deliği önünde bulunur.</a:t>
            </a:r>
            <a:endParaRPr lang="en-US" sz="1200" kern="1200" dirty="0" smtClean="0">
              <a:solidFill>
                <a:schemeClr val="tx1"/>
              </a:solidFill>
              <a:effectLst/>
              <a:latin typeface="+mn-lt"/>
              <a:ea typeface="+mn-ea"/>
              <a:cs typeface="+mn-cs"/>
            </a:endParaRPr>
          </a:p>
          <a:p>
            <a:r>
              <a:rPr lang="tr-TR" sz="1200" b="1" kern="1200" dirty="0" err="1" smtClean="0">
                <a:solidFill>
                  <a:schemeClr val="tx1"/>
                </a:solidFill>
                <a:effectLst/>
                <a:latin typeface="+mn-lt"/>
                <a:ea typeface="+mn-ea"/>
                <a:cs typeface="+mn-cs"/>
              </a:rPr>
              <a:t>c.Kapış</a:t>
            </a:r>
            <a:r>
              <a:rPr lang="tr-TR" sz="1200" b="1" kern="1200" dirty="0" smtClean="0">
                <a:solidFill>
                  <a:schemeClr val="tx1"/>
                </a:solidFill>
                <a:effectLst/>
                <a:latin typeface="+mn-lt"/>
                <a:ea typeface="+mn-ea"/>
                <a:cs typeface="+mn-cs"/>
              </a:rPr>
              <a:t> devresi</a:t>
            </a:r>
            <a:r>
              <a:rPr lang="tr-TR" sz="1200" kern="1200" dirty="0" smtClean="0">
                <a:solidFill>
                  <a:schemeClr val="tx1"/>
                </a:solidFill>
                <a:effectLst/>
                <a:latin typeface="+mn-lt"/>
                <a:ea typeface="+mn-ea"/>
                <a:cs typeface="+mn-cs"/>
              </a:rPr>
              <a:t>: Gaz pedalına aniden basıldığında motorun hızlanarak çalıştığı devredir.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7•</a:t>
            </a:r>
            <a:r>
              <a:rPr lang="tr-TR" sz="1200" kern="1200" dirty="0" smtClean="0">
                <a:solidFill>
                  <a:schemeClr val="tx1"/>
                </a:solidFill>
                <a:effectLst/>
                <a:latin typeface="+mn-lt"/>
                <a:ea typeface="+mn-ea"/>
                <a:cs typeface="+mn-cs"/>
              </a:rPr>
              <a:t> </a:t>
            </a:r>
            <a:r>
              <a:rPr lang="tr-TR" sz="1200" b="1" kern="1200" dirty="0" smtClean="0">
                <a:solidFill>
                  <a:schemeClr val="tx1"/>
                </a:solidFill>
                <a:effectLst/>
                <a:latin typeface="+mn-lt"/>
                <a:ea typeface="+mn-ea"/>
                <a:cs typeface="+mn-cs"/>
              </a:rPr>
              <a:t>Emme </a:t>
            </a:r>
            <a:r>
              <a:rPr lang="tr-TR" sz="1200" b="1" kern="1200" dirty="0" err="1" smtClean="0">
                <a:solidFill>
                  <a:schemeClr val="tx1"/>
                </a:solidFill>
                <a:effectLst/>
                <a:latin typeface="+mn-lt"/>
                <a:ea typeface="+mn-ea"/>
                <a:cs typeface="+mn-cs"/>
              </a:rPr>
              <a:t>manifoldu</a:t>
            </a:r>
            <a:r>
              <a:rPr lang="tr-TR" sz="1200" b="1" kern="1200" dirty="0" smtClean="0">
                <a:solidFill>
                  <a:schemeClr val="tx1"/>
                </a:solidFill>
                <a:effectLst/>
                <a:latin typeface="+mn-lt"/>
                <a:ea typeface="+mn-ea"/>
                <a:cs typeface="+mn-cs"/>
              </a:rPr>
              <a:t>:</a:t>
            </a:r>
            <a:r>
              <a:rPr lang="tr-TR" sz="1200" kern="1200" dirty="0" smtClean="0">
                <a:solidFill>
                  <a:schemeClr val="tx1"/>
                </a:solidFill>
                <a:effectLst/>
                <a:latin typeface="+mn-lt"/>
                <a:ea typeface="+mn-ea"/>
                <a:cs typeface="+mn-cs"/>
              </a:rPr>
              <a:t> Karbüratörde hazırlanan hava - yakıt karışımını emme supaplarına iletir.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Egzoz </a:t>
            </a:r>
            <a:r>
              <a:rPr lang="tr-TR" sz="1200" b="1" kern="1200" dirty="0" err="1" smtClean="0">
                <a:solidFill>
                  <a:schemeClr val="tx1"/>
                </a:solidFill>
                <a:effectLst/>
                <a:latin typeface="+mn-lt"/>
                <a:ea typeface="+mn-ea"/>
                <a:cs typeface="+mn-cs"/>
              </a:rPr>
              <a:t>Monifoldu</a:t>
            </a:r>
            <a:r>
              <a:rPr lang="tr-TR" sz="1200" b="1" kern="1200" dirty="0" smtClean="0">
                <a:solidFill>
                  <a:schemeClr val="tx1"/>
                </a:solidFill>
                <a:effectLst/>
                <a:latin typeface="+mn-lt"/>
                <a:ea typeface="+mn-ea"/>
                <a:cs typeface="+mn-cs"/>
              </a:rPr>
              <a:t>:</a:t>
            </a:r>
            <a:r>
              <a:rPr lang="tr-TR" sz="1200" kern="1200" dirty="0" smtClean="0">
                <a:solidFill>
                  <a:schemeClr val="tx1"/>
                </a:solidFill>
                <a:effectLst/>
                <a:latin typeface="+mn-lt"/>
                <a:ea typeface="+mn-ea"/>
                <a:cs typeface="+mn-cs"/>
              </a:rPr>
              <a:t> Egzoz supaplarından çıkan yanmış gazları egzoz borusuna iletir.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8• Yakıt Göstergesi:</a:t>
            </a:r>
            <a:r>
              <a:rPr lang="tr-TR" sz="1200" kern="1200" dirty="0" smtClean="0">
                <a:solidFill>
                  <a:schemeClr val="tx1"/>
                </a:solidFill>
                <a:effectLst/>
                <a:latin typeface="+mn-lt"/>
                <a:ea typeface="+mn-ea"/>
                <a:cs typeface="+mn-cs"/>
              </a:rPr>
              <a:t> Depodaki yakıt miktarını belirten göstergedir. Yakıt azaldığı zaman kırmızı yanar. En kısa zamanda yakıt ikmali yapmak gerekir. Yakıt ikmali yaparken aracın motoru stop edilir.</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4</a:t>
            </a:fld>
            <a:endParaRPr lang="en-US"/>
          </a:p>
        </p:txBody>
      </p:sp>
    </p:spTree>
    <p:extLst>
      <p:ext uri="{BB962C8B-B14F-4D97-AF65-F5344CB8AC3E}">
        <p14:creationId xmlns:p14="http://schemas.microsoft.com/office/powerpoint/2010/main" val="113597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DİZEL MOTORLARIN YAKIT SİSTEMİ</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ÇALIŞMA PRENSİBİ :</a:t>
            </a:r>
            <a:r>
              <a:rPr lang="tr-TR" sz="1200" kern="1200" dirty="0" smtClean="0">
                <a:solidFill>
                  <a:schemeClr val="tx1"/>
                </a:solidFill>
                <a:effectLst/>
                <a:latin typeface="+mn-lt"/>
                <a:ea typeface="+mn-ea"/>
                <a:cs typeface="+mn-cs"/>
              </a:rPr>
              <a:t> Sıkıştırılan kızgın hava üzerine enjektörlerden Yakıt püskürtülmesiyle çalışan motorlara Dizel motorlar denir. Yakıtı Motorindir.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PARÇALARI:</a:t>
            </a:r>
            <a:r>
              <a:rPr lang="tr-TR" sz="1200" b="0" kern="1200" baseline="0" dirty="0" smtClean="0">
                <a:solidFill>
                  <a:schemeClr val="tx1"/>
                </a:solidFill>
                <a:effectLst/>
                <a:latin typeface="+mn-lt"/>
                <a:ea typeface="+mn-ea"/>
                <a:cs typeface="+mn-cs"/>
              </a:rPr>
              <a:t> </a:t>
            </a:r>
            <a:r>
              <a:rPr lang="tr-TR" sz="1200" b="0" kern="1200" dirty="0" smtClean="0">
                <a:solidFill>
                  <a:schemeClr val="tx1"/>
                </a:solidFill>
                <a:effectLst/>
                <a:latin typeface="+mn-lt"/>
                <a:ea typeface="+mn-ea"/>
                <a:cs typeface="+mn-cs"/>
              </a:rPr>
              <a:t>Yakıt Deposu, Besleme (yakıt) Pompası, Yakıt Filtresi, Yakıt Enjeksiyon (Mazot) Pompası, Boru ve rekorlar,</a:t>
            </a:r>
            <a:r>
              <a:rPr lang="tr-TR" sz="1200" b="0" kern="1200" baseline="0" dirty="0" smtClean="0">
                <a:solidFill>
                  <a:schemeClr val="tx1"/>
                </a:solidFill>
                <a:effectLst/>
                <a:latin typeface="+mn-lt"/>
                <a:ea typeface="+mn-ea"/>
                <a:cs typeface="+mn-cs"/>
              </a:rPr>
              <a:t> </a:t>
            </a:r>
            <a:r>
              <a:rPr lang="tr-TR" sz="1200" b="0" kern="1200" dirty="0" smtClean="0">
                <a:solidFill>
                  <a:schemeClr val="tx1"/>
                </a:solidFill>
                <a:effectLst/>
                <a:latin typeface="+mn-lt"/>
                <a:ea typeface="+mn-ea"/>
                <a:cs typeface="+mn-cs"/>
              </a:rPr>
              <a:t>Enjektörler, Hava Filtresi, Isıtma (kızdırma) Bujileri, Yakıt Göstergesi</a:t>
            </a:r>
            <a:endParaRPr lang="en-US" sz="1200" b="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1. Yakıt Deposu: </a:t>
            </a:r>
            <a:r>
              <a:rPr lang="tr-TR" sz="1200" kern="1200" dirty="0" smtClean="0">
                <a:solidFill>
                  <a:schemeClr val="tx1"/>
                </a:solidFill>
                <a:effectLst/>
                <a:latin typeface="+mn-lt"/>
                <a:ea typeface="+mn-ea"/>
                <a:cs typeface="+mn-cs"/>
              </a:rPr>
              <a:t>Yakıta depoluk eder. Deponun, altında su boşaltma musluğu vardır. içerisinde şamandıra sistemi bulunur.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 Besleme (yakıt) Pompası:</a:t>
            </a:r>
            <a:r>
              <a:rPr lang="tr-TR" sz="1200" kern="1200" dirty="0" smtClean="0">
                <a:solidFill>
                  <a:schemeClr val="tx1"/>
                </a:solidFill>
                <a:effectLst/>
                <a:latin typeface="+mn-lt"/>
                <a:ea typeface="+mn-ea"/>
                <a:cs typeface="+mn-cs"/>
              </a:rPr>
              <a:t> Depodan aldığı motorini, filtrelerden geçirerek enjeksiyon pompasına gönderir.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 Yakıt Filtresi:</a:t>
            </a:r>
            <a:r>
              <a:rPr lang="tr-TR" sz="1200" kern="1200" dirty="0" smtClean="0">
                <a:solidFill>
                  <a:schemeClr val="tx1"/>
                </a:solidFill>
                <a:effectLst/>
                <a:latin typeface="+mn-lt"/>
                <a:ea typeface="+mn-ea"/>
                <a:cs typeface="+mn-cs"/>
              </a:rPr>
              <a:t> enjeksiyon pompasına giden mazotu temizler.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 Yakıt Enjeksiyon (Mazot) Pompası:</a:t>
            </a:r>
            <a:r>
              <a:rPr lang="tr-TR" sz="1200" kern="1200" dirty="0" smtClean="0">
                <a:solidFill>
                  <a:schemeClr val="tx1"/>
                </a:solidFill>
                <a:effectLst/>
                <a:latin typeface="+mn-lt"/>
                <a:ea typeface="+mn-ea"/>
                <a:cs typeface="+mn-cs"/>
              </a:rPr>
              <a:t> Gelen yakıtı yüksek basınçla enjektörlere gönderir.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5. Boru ve rekorlar:</a:t>
            </a:r>
            <a:r>
              <a:rPr lang="tr-TR" sz="1200" kern="1200" dirty="0" smtClean="0">
                <a:solidFill>
                  <a:schemeClr val="tx1"/>
                </a:solidFill>
                <a:effectLst/>
                <a:latin typeface="+mn-lt"/>
                <a:ea typeface="+mn-ea"/>
                <a:cs typeface="+mn-cs"/>
              </a:rPr>
              <a:t> Depodan enjeksiyon pompasına ve enjektörlere yakıtı taşıyan borulardır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6. Enjektörler:</a:t>
            </a:r>
            <a:r>
              <a:rPr lang="tr-TR" sz="1200" kern="1200" dirty="0" smtClean="0">
                <a:solidFill>
                  <a:schemeClr val="tx1"/>
                </a:solidFill>
                <a:effectLst/>
                <a:latin typeface="+mn-lt"/>
                <a:ea typeface="+mn-ea"/>
                <a:cs typeface="+mn-cs"/>
              </a:rPr>
              <a:t> Mazot pompasından gelen yüksek basınçlı motorini; sıkıştırma zamanının sonunda, yanma odasındaki sıkıştırılmış ve sıcak havanın üzerine püskürtürler.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7. Hava Filtresi:</a:t>
            </a:r>
            <a:r>
              <a:rPr lang="tr-TR" sz="1200" kern="1200" dirty="0" smtClean="0">
                <a:solidFill>
                  <a:schemeClr val="tx1"/>
                </a:solidFill>
                <a:effectLst/>
                <a:latin typeface="+mn-lt"/>
                <a:ea typeface="+mn-ea"/>
                <a:cs typeface="+mn-cs"/>
              </a:rPr>
              <a:t> Dışarıdan motor içerisine giren havayı temizler.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8. Isıtma (kızdırma) Bujileri:</a:t>
            </a:r>
            <a:r>
              <a:rPr lang="tr-TR" sz="1200" kern="1200" dirty="0" smtClean="0">
                <a:solidFill>
                  <a:schemeClr val="tx1"/>
                </a:solidFill>
                <a:effectLst/>
                <a:latin typeface="+mn-lt"/>
                <a:ea typeface="+mn-ea"/>
                <a:cs typeface="+mn-cs"/>
              </a:rPr>
              <a:t> Dizel motorlarının soğuk havalarda daha kolay çalışmasını sağlarlar.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9. Yakıt Göstergesi:</a:t>
            </a:r>
            <a:r>
              <a:rPr lang="tr-TR" sz="1200" kern="1200" dirty="0" smtClean="0">
                <a:solidFill>
                  <a:schemeClr val="tx1"/>
                </a:solidFill>
                <a:effectLst/>
                <a:latin typeface="+mn-lt"/>
                <a:ea typeface="+mn-ea"/>
                <a:cs typeface="+mn-cs"/>
              </a:rPr>
              <a:t> Mazot deposundaki yakıt miktarını gösterir.</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5</a:t>
            </a:fld>
            <a:endParaRPr lang="en-US"/>
          </a:p>
        </p:txBody>
      </p:sp>
    </p:spTree>
    <p:extLst>
      <p:ext uri="{BB962C8B-B14F-4D97-AF65-F5344CB8AC3E}">
        <p14:creationId xmlns:p14="http://schemas.microsoft.com/office/powerpoint/2010/main" val="1313457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1.Radyatör</a:t>
            </a:r>
            <a:r>
              <a:rPr lang="tr-TR" sz="1200" kern="1200" dirty="0" smtClean="0">
                <a:solidFill>
                  <a:schemeClr val="tx1"/>
                </a:solidFill>
                <a:effectLst/>
                <a:latin typeface="+mn-lt"/>
                <a:ea typeface="+mn-ea"/>
                <a:cs typeface="+mn-cs"/>
              </a:rPr>
              <a:t>, soğutma suyuna depoluk eder.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Radyatöre konacak suyun seviyesi peteklerin üzerinde olmalıdır.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Radyatöre konacak suyun içilecek temizlikte ve temiz su olması gerekir.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Radyatöre su ilavesi araç rölantide çalışırken ılık ve kireçsiz su konularak</a:t>
            </a:r>
            <a:r>
              <a:rPr lang="tr-TR" sz="1200" kern="1200" baseline="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yapılır.Donmayı</a:t>
            </a:r>
            <a:r>
              <a:rPr lang="tr-TR" sz="1200" kern="1200" dirty="0" smtClean="0">
                <a:solidFill>
                  <a:schemeClr val="tx1"/>
                </a:solidFill>
                <a:effectLst/>
                <a:latin typeface="+mn-lt"/>
                <a:ea typeface="+mn-ea"/>
                <a:cs typeface="+mn-cs"/>
              </a:rPr>
              <a:t> önlemek için radyatöre antifriz ilave edilir.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Çok sıcak bir motorda radyatör kapağı hava basıncı alındıktan sonra açılır.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2.Vantilatör kayışı</a:t>
            </a:r>
            <a:r>
              <a:rPr lang="tr-TR" sz="1200" kern="1200" dirty="0" smtClean="0">
                <a:solidFill>
                  <a:schemeClr val="tx1"/>
                </a:solidFill>
                <a:effectLst/>
                <a:latin typeface="+mn-lt"/>
                <a:ea typeface="+mn-ea"/>
                <a:cs typeface="+mn-cs"/>
              </a:rPr>
              <a:t> V şeklindedir. Kayış gerginliği 1-1,5 cm civarında olmalıdır. Vantilatör kayışı hareketini krank mili kasnağından alır ve vantilatör kayışı devir daim pompası ve alternatörü (şarj dinamosunu) çalıştırır. Motor ısısının aniden yükselmesinin sebebi kayış kopması olabilir.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3.Devir daim pompası</a:t>
            </a:r>
            <a:r>
              <a:rPr lang="tr-TR" sz="1200" kern="1200" dirty="0" smtClean="0">
                <a:solidFill>
                  <a:schemeClr val="tx1"/>
                </a:solidFill>
                <a:effectLst/>
                <a:latin typeface="+mn-lt"/>
                <a:ea typeface="+mn-ea"/>
                <a:cs typeface="+mn-cs"/>
              </a:rPr>
              <a:t> vantilatör kayışından hareket alır. Radyatördeki soğuk suyu su kanallarına yollar. vantilatör kayışı koparsa motor hararet yapar. Hava soğutmalı motoru, su soğutmalı motordan ayıran bir diğer özellik hava soğutmalı motorda radyatör ve su pompasının olmamasıdır.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4.Termostat</a:t>
            </a:r>
            <a:r>
              <a:rPr lang="tr-TR" sz="1200" kern="1200" dirty="0" smtClean="0">
                <a:solidFill>
                  <a:schemeClr val="tx1"/>
                </a:solidFill>
                <a:effectLst/>
                <a:latin typeface="+mn-lt"/>
                <a:ea typeface="+mn-ea"/>
                <a:cs typeface="+mn-cs"/>
              </a:rPr>
              <a:t> silindir kapağı su çıkışındadır. Motorun sıcaklığını çalışma sıcaklığında sabit tutar. Termostatı sökülmüş motor, gereğinden soğuk çalışır, aşınmalar artar ve verim düşer. Su olduğu halde motor fazla ısınıyorsa, termostat arızalıdır.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5.Hararet göstergesi</a:t>
            </a:r>
            <a:r>
              <a:rPr lang="tr-TR" sz="1200" kern="1200" dirty="0" smtClean="0">
                <a:solidFill>
                  <a:schemeClr val="tx1"/>
                </a:solidFill>
                <a:effectLst/>
                <a:latin typeface="+mn-lt"/>
                <a:ea typeface="+mn-ea"/>
                <a:cs typeface="+mn-cs"/>
              </a:rPr>
              <a:t> aracın çalışma sıcaklığını sürücüye iletir, çalışmıyorsa hararet (ısı) müşiri arızalı olabilir.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Soğutma sisteminde su azalıyorsa silindir kapak contası arızalı veya radyatör </a:t>
            </a:r>
            <a:r>
              <a:rPr lang="tr-TR" sz="1200" kern="1200" dirty="0" err="1" smtClean="0">
                <a:solidFill>
                  <a:schemeClr val="tx1"/>
                </a:solidFill>
                <a:effectLst/>
                <a:latin typeface="+mn-lt"/>
                <a:ea typeface="+mn-ea"/>
                <a:cs typeface="+mn-cs"/>
              </a:rPr>
              <a:t>delik,radyatör</a:t>
            </a:r>
            <a:r>
              <a:rPr lang="tr-TR" sz="1200" kern="1200" dirty="0" smtClean="0">
                <a:solidFill>
                  <a:schemeClr val="tx1"/>
                </a:solidFill>
                <a:effectLst/>
                <a:latin typeface="+mn-lt"/>
                <a:ea typeface="+mn-ea"/>
                <a:cs typeface="+mn-cs"/>
              </a:rPr>
              <a:t> kapağı bozuk, radyatör hortum ve kelepçeleri arızalı veya </a:t>
            </a:r>
            <a:r>
              <a:rPr lang="tr-TR" sz="1200" kern="1200" dirty="0" err="1" smtClean="0">
                <a:solidFill>
                  <a:schemeClr val="tx1"/>
                </a:solidFill>
                <a:effectLst/>
                <a:latin typeface="+mn-lt"/>
                <a:ea typeface="+mn-ea"/>
                <a:cs typeface="+mn-cs"/>
              </a:rPr>
              <a:t>delik,kalorifer</a:t>
            </a:r>
            <a:r>
              <a:rPr lang="tr-TR" sz="1200" kern="1200" dirty="0" smtClean="0">
                <a:solidFill>
                  <a:schemeClr val="tx1"/>
                </a:solidFill>
                <a:effectLst/>
                <a:latin typeface="+mn-lt"/>
                <a:ea typeface="+mn-ea"/>
                <a:cs typeface="+mn-cs"/>
              </a:rPr>
              <a:t> hortumları delik veya termostat arızalı olabilir.</a:t>
            </a:r>
            <a:endParaRPr lang="en-US"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C1D634E4-0CE8-4EDB-A5F2-569D2815CD6B}" type="slidenum">
              <a:rPr lang="en-US" smtClean="0"/>
              <a:t>6</a:t>
            </a:fld>
            <a:endParaRPr lang="en-US"/>
          </a:p>
        </p:txBody>
      </p:sp>
    </p:spTree>
    <p:extLst>
      <p:ext uri="{BB962C8B-B14F-4D97-AF65-F5344CB8AC3E}">
        <p14:creationId xmlns:p14="http://schemas.microsoft.com/office/powerpoint/2010/main" val="1633069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1.Karter </a:t>
            </a:r>
            <a:r>
              <a:rPr lang="tr-TR" sz="1200" kern="1200" dirty="0" smtClean="0">
                <a:solidFill>
                  <a:schemeClr val="tx1"/>
                </a:solidFill>
                <a:effectLst/>
                <a:latin typeface="+mn-lt"/>
                <a:ea typeface="+mn-ea"/>
                <a:cs typeface="+mn-cs"/>
              </a:rPr>
              <a:t>Motor bloğunun altını kapatmak ve yağa depoluk etmektir.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2.Yağ </a:t>
            </a:r>
            <a:r>
              <a:rPr lang="tr-TR" sz="1200" b="1" kern="1200" dirty="0" err="1" smtClean="0">
                <a:solidFill>
                  <a:schemeClr val="tx1"/>
                </a:solidFill>
                <a:effectLst/>
                <a:latin typeface="+mn-lt"/>
                <a:ea typeface="+mn-ea"/>
                <a:cs typeface="+mn-cs"/>
              </a:rPr>
              <a:t>pompası</a:t>
            </a:r>
            <a:r>
              <a:rPr lang="tr-TR" sz="1200" kern="1200" dirty="0" err="1" smtClean="0">
                <a:solidFill>
                  <a:schemeClr val="tx1"/>
                </a:solidFill>
                <a:effectLst/>
                <a:latin typeface="+mn-lt"/>
                <a:ea typeface="+mn-ea"/>
                <a:cs typeface="+mn-cs"/>
              </a:rPr>
              <a:t>,karterde</a:t>
            </a:r>
            <a:r>
              <a:rPr lang="tr-TR" sz="1200" kern="1200" dirty="0" smtClean="0">
                <a:solidFill>
                  <a:schemeClr val="tx1"/>
                </a:solidFill>
                <a:effectLst/>
                <a:latin typeface="+mn-lt"/>
                <a:ea typeface="+mn-ea"/>
                <a:cs typeface="+mn-cs"/>
              </a:rPr>
              <a:t> durgun halde bulunan yağı sisteme pompalar.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3.Yağ filtresi,</a:t>
            </a:r>
            <a:r>
              <a:rPr lang="tr-TR" sz="1200" kern="1200" dirty="0" smtClean="0">
                <a:solidFill>
                  <a:schemeClr val="tx1"/>
                </a:solidFill>
                <a:effectLst/>
                <a:latin typeface="+mn-lt"/>
                <a:ea typeface="+mn-ea"/>
                <a:cs typeface="+mn-cs"/>
              </a:rPr>
              <a:t>  sistemde bulunan yağı temizler. Yağ filtresi belli</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km'lerde mutlaka değiştirilmelidir. Bazı yağ filtreleri ise gazyağı ile temizlenebilir.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4.Motor yağı</a:t>
            </a:r>
            <a:r>
              <a:rPr lang="tr-TR" sz="1200" kern="1200" dirty="0" smtClean="0">
                <a:solidFill>
                  <a:schemeClr val="tx1"/>
                </a:solidFill>
                <a:effectLst/>
                <a:latin typeface="+mn-lt"/>
                <a:ea typeface="+mn-ea"/>
                <a:cs typeface="+mn-cs"/>
              </a:rPr>
              <a:t> motorun içine konulan yağdır. Yeni motoryağı supap muhafaza kapağı üzerindeki kapaktan doldurulur. Motorun yağı </a:t>
            </a:r>
            <a:r>
              <a:rPr lang="tr-TR" sz="1200" kern="1200" dirty="0" err="1" smtClean="0">
                <a:solidFill>
                  <a:schemeClr val="tx1"/>
                </a:solidFill>
                <a:effectLst/>
                <a:latin typeface="+mn-lt"/>
                <a:ea typeface="+mn-ea"/>
                <a:cs typeface="+mn-cs"/>
              </a:rPr>
              <a:t>karterin</a:t>
            </a:r>
            <a:r>
              <a:rPr lang="tr-TR" sz="1200" kern="1200" dirty="0" smtClean="0">
                <a:solidFill>
                  <a:schemeClr val="tx1"/>
                </a:solidFill>
                <a:effectLst/>
                <a:latin typeface="+mn-lt"/>
                <a:ea typeface="+mn-ea"/>
                <a:cs typeface="+mn-cs"/>
              </a:rPr>
              <a:t> altındaki tapa açılarak boşaltılır. Motor yağı belli km.'</a:t>
            </a:r>
            <a:r>
              <a:rPr lang="tr-TR" sz="1200" kern="1200" dirty="0" err="1" smtClean="0">
                <a:solidFill>
                  <a:schemeClr val="tx1"/>
                </a:solidFill>
                <a:effectLst/>
                <a:latin typeface="+mn-lt"/>
                <a:ea typeface="+mn-ea"/>
                <a:cs typeface="+mn-cs"/>
              </a:rPr>
              <a:t>ler</a:t>
            </a:r>
            <a:r>
              <a:rPr lang="tr-TR" sz="1200" kern="1200" dirty="0" smtClean="0">
                <a:solidFill>
                  <a:schemeClr val="tx1"/>
                </a:solidFill>
                <a:effectLst/>
                <a:latin typeface="+mn-lt"/>
                <a:ea typeface="+mn-ea"/>
                <a:cs typeface="+mn-cs"/>
              </a:rPr>
              <a:t> de mutlaka değiştirilmelidir. Motor yağı değiştirilirken motor sıcak olmalıdır. Değiştirilmezse sürtünme ve aşınmalar artar, güç kaybı olur, çekişten düşer.</a:t>
            </a:r>
            <a:br>
              <a:rPr lang="tr-TR" sz="1200" kern="1200" dirty="0" smtClean="0">
                <a:solidFill>
                  <a:schemeClr val="tx1"/>
                </a:solidFill>
                <a:effectLst/>
                <a:latin typeface="+mn-lt"/>
                <a:ea typeface="+mn-ea"/>
                <a:cs typeface="+mn-cs"/>
              </a:rPr>
            </a:br>
            <a:r>
              <a:rPr lang="tr-TR" sz="1200" b="1" kern="1200" dirty="0" smtClean="0">
                <a:solidFill>
                  <a:schemeClr val="tx1"/>
                </a:solidFill>
                <a:effectLst/>
                <a:latin typeface="+mn-lt"/>
                <a:ea typeface="+mn-ea"/>
                <a:cs typeface="+mn-cs"/>
              </a:rPr>
              <a:t>5.Yağ Seviye kontrol çubuğu </a:t>
            </a:r>
            <a:r>
              <a:rPr lang="tr-TR" sz="1200" kern="1200" dirty="0" smtClean="0">
                <a:solidFill>
                  <a:schemeClr val="tx1"/>
                </a:solidFill>
                <a:effectLst/>
                <a:latin typeface="+mn-lt"/>
                <a:ea typeface="+mn-ea"/>
                <a:cs typeface="+mn-cs"/>
              </a:rPr>
              <a:t>yağ seviyesi kontrolü günlük olarak yapılır. kontrol edilirken kontak anahtarı kapatılır ve 4-5 dakika beklenir. Yağ ölçümü yapılırken araç düz durumda olmalıdır. Yağ seviyesi yağ çubuğuyla ölçülür ve yağın seviyesi yağ çubuğunun iki çizgisi arasında olmalıdır. Yağ seviyesi normalin altında iken motor çalıştırılırsa motor ısınır ve yanar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6.Yağ </a:t>
            </a:r>
            <a:r>
              <a:rPr lang="tr-TR" sz="1200" b="1" kern="1200" dirty="0" err="1" smtClean="0">
                <a:solidFill>
                  <a:schemeClr val="tx1"/>
                </a:solidFill>
                <a:effectLst/>
                <a:latin typeface="+mn-lt"/>
                <a:ea typeface="+mn-ea"/>
                <a:cs typeface="+mn-cs"/>
              </a:rPr>
              <a:t>müşürü</a:t>
            </a:r>
            <a:r>
              <a:rPr lang="tr-TR" sz="1200" kern="1200" dirty="0" smtClean="0">
                <a:solidFill>
                  <a:schemeClr val="tx1"/>
                </a:solidFill>
                <a:effectLst/>
                <a:latin typeface="+mn-lt"/>
                <a:ea typeface="+mn-ea"/>
                <a:cs typeface="+mn-cs"/>
              </a:rPr>
              <a:t> , yağlama sisteminin çalışıp çalışmadığını göstergeye iletir.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7.Yağ Göstergesi</a:t>
            </a:r>
            <a:r>
              <a:rPr lang="tr-TR" sz="1200" kern="1200" dirty="0" smtClean="0">
                <a:solidFill>
                  <a:schemeClr val="tx1"/>
                </a:solidFill>
                <a:effectLst/>
                <a:latin typeface="+mn-lt"/>
                <a:ea typeface="+mn-ea"/>
                <a:cs typeface="+mn-cs"/>
              </a:rPr>
              <a:t> , Motorda yağ basıncı </a:t>
            </a:r>
            <a:r>
              <a:rPr lang="tr-TR" sz="1200" kern="1200" dirty="0" err="1" smtClean="0">
                <a:solidFill>
                  <a:schemeClr val="tx1"/>
                </a:solidFill>
                <a:effectLst/>
                <a:latin typeface="+mn-lt"/>
                <a:ea typeface="+mn-ea"/>
                <a:cs typeface="+mn-cs"/>
              </a:rPr>
              <a:t>düşmüşse,yağ</a:t>
            </a:r>
            <a:r>
              <a:rPr lang="tr-TR" sz="1200" kern="1200" dirty="0" smtClean="0">
                <a:solidFill>
                  <a:schemeClr val="tx1"/>
                </a:solidFill>
                <a:effectLst/>
                <a:latin typeface="+mn-lt"/>
                <a:ea typeface="+mn-ea"/>
                <a:cs typeface="+mn-cs"/>
              </a:rPr>
              <a:t> basıncında bir anormallik varsa ve yağlama sistemi çalışmıyorsa, sürücü bunu yağ göstergesinin yanmasından anlar. Motor çalışırken yağ göstergesinde anormallik görülürse motor hemen durdurulur. Motor çalıştığı sürece yağlamanın olup olmadığı motor yağ göstergesinden takip edilebilir. Marşa basılıp motor çalıştırıldığında yağ lambasının sönmesi gerekir.</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Motorun yağ eksiltmesinin sebeplerinden bazıları:</a:t>
            </a:r>
            <a:br>
              <a:rPr lang="tr-TR" sz="1200" kern="1200" dirty="0" smtClean="0">
                <a:solidFill>
                  <a:schemeClr val="tx1"/>
                </a:solidFill>
                <a:effectLst/>
                <a:latin typeface="+mn-lt"/>
                <a:ea typeface="+mn-ea"/>
                <a:cs typeface="+mn-cs"/>
              </a:rPr>
            </a:br>
            <a:r>
              <a:rPr lang="tr-TR" sz="1200" kern="1200" dirty="0" err="1" smtClean="0">
                <a:solidFill>
                  <a:schemeClr val="tx1"/>
                </a:solidFill>
                <a:effectLst/>
                <a:latin typeface="+mn-lt"/>
                <a:ea typeface="+mn-ea"/>
                <a:cs typeface="+mn-cs"/>
              </a:rPr>
              <a:t>Karter</a:t>
            </a:r>
            <a:r>
              <a:rPr lang="tr-TR" sz="1200" kern="1200" dirty="0" smtClean="0">
                <a:solidFill>
                  <a:schemeClr val="tx1"/>
                </a:solidFill>
                <a:effectLst/>
                <a:latin typeface="+mn-lt"/>
                <a:ea typeface="+mn-ea"/>
                <a:cs typeface="+mn-cs"/>
              </a:rPr>
              <a:t> contasının yırtılması, segman ya da silindirlerin aşınması, </a:t>
            </a:r>
            <a:r>
              <a:rPr lang="tr-TR" sz="1200" kern="1200" dirty="0" err="1" smtClean="0">
                <a:solidFill>
                  <a:schemeClr val="tx1"/>
                </a:solidFill>
                <a:effectLst/>
                <a:latin typeface="+mn-lt"/>
                <a:ea typeface="+mn-ea"/>
                <a:cs typeface="+mn-cs"/>
              </a:rPr>
              <a:t>karterin</a:t>
            </a:r>
            <a:r>
              <a:rPr lang="tr-TR" sz="1200" kern="1200" dirty="0" smtClean="0">
                <a:solidFill>
                  <a:schemeClr val="tx1"/>
                </a:solidFill>
                <a:effectLst/>
                <a:latin typeface="+mn-lt"/>
                <a:ea typeface="+mn-ea"/>
                <a:cs typeface="+mn-cs"/>
              </a:rPr>
              <a:t> delik olması, tapadan yağ sızdırmasıdır. Silindirler veya segmanlar aşınmışsa motor yağ </a:t>
            </a:r>
            <a:r>
              <a:rPr lang="tr-TR" sz="1200" kern="1200" dirty="0" err="1" smtClean="0">
                <a:solidFill>
                  <a:schemeClr val="tx1"/>
                </a:solidFill>
                <a:effectLst/>
                <a:latin typeface="+mn-lt"/>
                <a:ea typeface="+mn-ea"/>
                <a:cs typeface="+mn-cs"/>
              </a:rPr>
              <a:t>yakar.Yağ</a:t>
            </a:r>
            <a:r>
              <a:rPr lang="tr-TR" sz="1200" kern="1200" dirty="0" smtClean="0">
                <a:solidFill>
                  <a:schemeClr val="tx1"/>
                </a:solidFill>
                <a:effectLst/>
                <a:latin typeface="+mn-lt"/>
                <a:ea typeface="+mn-ea"/>
                <a:cs typeface="+mn-cs"/>
              </a:rPr>
              <a:t> yakan motorun egzozundan mavi duman çıkar.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Rodaj zamanı : </a:t>
            </a:r>
            <a:r>
              <a:rPr lang="tr-TR" sz="1200" kern="1200" dirty="0" smtClean="0">
                <a:solidFill>
                  <a:schemeClr val="tx1"/>
                </a:solidFill>
                <a:effectLst/>
                <a:latin typeface="+mn-lt"/>
                <a:ea typeface="+mn-ea"/>
                <a:cs typeface="+mn-cs"/>
              </a:rPr>
              <a:t>Yeni bir araçta ilk kullanım süresine rodaj denir. Rodaj süresi çalışan parçaların birbiriyle alışma süresidir. Rodaj zamanında</a:t>
            </a:r>
            <a:r>
              <a:rPr lang="tr-TR"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tr-TR" sz="1200" kern="1200" dirty="0" smtClean="0">
                <a:solidFill>
                  <a:schemeClr val="tx1"/>
                </a:solidFill>
                <a:effectLst/>
                <a:latin typeface="+mn-lt"/>
                <a:ea typeface="+mn-ea"/>
                <a:cs typeface="+mn-cs"/>
              </a:rPr>
              <a:t>aşırı sürat yapılmaz,</a:t>
            </a:r>
            <a:endParaRPr lang="en-US" sz="1200" kern="1200" dirty="0" smtClean="0">
              <a:solidFill>
                <a:schemeClr val="tx1"/>
              </a:solidFill>
              <a:effectLst/>
              <a:latin typeface="+mn-lt"/>
              <a:ea typeface="+mn-ea"/>
              <a:cs typeface="+mn-cs"/>
            </a:endParaRPr>
          </a:p>
          <a:p>
            <a:pPr lvl="0"/>
            <a:r>
              <a:rPr lang="tr-TR" sz="1200" kern="1200" dirty="0" smtClean="0">
                <a:solidFill>
                  <a:schemeClr val="tx1"/>
                </a:solidFill>
                <a:effectLst/>
                <a:latin typeface="+mn-lt"/>
                <a:ea typeface="+mn-ea"/>
                <a:cs typeface="+mn-cs"/>
              </a:rPr>
              <a:t>ani duruş kalkış yapılmaz,</a:t>
            </a:r>
            <a:endParaRPr lang="en-US" sz="1200" kern="1200" dirty="0" smtClean="0">
              <a:solidFill>
                <a:schemeClr val="tx1"/>
              </a:solidFill>
              <a:effectLst/>
              <a:latin typeface="+mn-lt"/>
              <a:ea typeface="+mn-ea"/>
              <a:cs typeface="+mn-cs"/>
            </a:endParaRPr>
          </a:p>
          <a:p>
            <a:pPr lvl="0"/>
            <a:r>
              <a:rPr lang="tr-TR" sz="1200" kern="1200" dirty="0" smtClean="0">
                <a:solidFill>
                  <a:schemeClr val="tx1"/>
                </a:solidFill>
                <a:effectLst/>
                <a:latin typeface="+mn-lt"/>
                <a:ea typeface="+mn-ea"/>
                <a:cs typeface="+mn-cs"/>
              </a:rPr>
              <a:t>motor tam güç konumunda çalıştırılmaz,</a:t>
            </a:r>
            <a:endParaRPr lang="en-US" sz="1200" kern="1200" dirty="0" smtClean="0">
              <a:solidFill>
                <a:schemeClr val="tx1"/>
              </a:solidFill>
              <a:effectLst/>
              <a:latin typeface="+mn-lt"/>
              <a:ea typeface="+mn-ea"/>
              <a:cs typeface="+mn-cs"/>
            </a:endParaRPr>
          </a:p>
          <a:p>
            <a:pPr lvl="0"/>
            <a:r>
              <a:rPr lang="tr-TR" sz="1200" kern="1200" dirty="0" smtClean="0">
                <a:solidFill>
                  <a:schemeClr val="tx1"/>
                </a:solidFill>
                <a:effectLst/>
                <a:latin typeface="+mn-lt"/>
                <a:ea typeface="+mn-ea"/>
                <a:cs typeface="+mn-cs"/>
              </a:rPr>
              <a:t>uzun süre sabit hızda gidilmez.</a:t>
            </a:r>
            <a:endParaRPr lang="en-US" sz="1200" kern="1200" dirty="0" smtClean="0">
              <a:solidFill>
                <a:schemeClr val="tx1"/>
              </a:solidFill>
              <a:effectLst/>
              <a:latin typeface="+mn-lt"/>
              <a:ea typeface="+mn-ea"/>
              <a:cs typeface="+mn-cs"/>
            </a:endParaRPr>
          </a:p>
        </p:txBody>
      </p:sp>
      <p:sp>
        <p:nvSpPr>
          <p:cNvPr id="4" name="Slayt Numarası Yer Tutucusu 3"/>
          <p:cNvSpPr>
            <a:spLocks noGrp="1"/>
          </p:cNvSpPr>
          <p:nvPr>
            <p:ph type="sldNum" sz="quarter" idx="10"/>
          </p:nvPr>
        </p:nvSpPr>
        <p:spPr/>
        <p:txBody>
          <a:bodyPr/>
          <a:lstStyle/>
          <a:p>
            <a:fld id="{C1D634E4-0CE8-4EDB-A5F2-569D2815CD6B}" type="slidenum">
              <a:rPr lang="en-US" smtClean="0"/>
              <a:t>7</a:t>
            </a:fld>
            <a:endParaRPr lang="en-US"/>
          </a:p>
        </p:txBody>
      </p:sp>
    </p:spTree>
    <p:extLst>
      <p:ext uri="{BB962C8B-B14F-4D97-AF65-F5344CB8AC3E}">
        <p14:creationId xmlns:p14="http://schemas.microsoft.com/office/powerpoint/2010/main" val="3974383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1.Alternatör(şarj dinamosu)</a:t>
            </a:r>
            <a:r>
              <a:rPr lang="tr-TR" sz="1200" kern="1200" dirty="0" smtClean="0">
                <a:solidFill>
                  <a:schemeClr val="tx1"/>
                </a:solidFill>
                <a:effectLst/>
                <a:latin typeface="+mn-lt"/>
                <a:ea typeface="+mn-ea"/>
                <a:cs typeface="+mn-cs"/>
              </a:rPr>
              <a:t>, krank mili kasnağından vantilatör kayışı ile aldığı mekanik enerjiyi elektrik enerjisine çevirir.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2.Konjektör (regülatör), </a:t>
            </a:r>
            <a:r>
              <a:rPr lang="tr-TR" sz="1200" kern="1200" dirty="0" smtClean="0">
                <a:solidFill>
                  <a:schemeClr val="tx1"/>
                </a:solidFill>
                <a:effectLst/>
                <a:latin typeface="+mn-lt"/>
                <a:ea typeface="+mn-ea"/>
                <a:cs typeface="+mn-cs"/>
              </a:rPr>
              <a:t>alternatörün ürettiği elektriğin volt ve akımını ayarlar. Aracın devri arttıkça alternatörden yüksek akım çıkar. Alternatörden çıkan bu yüksek akım ve voltajı ayarlar, tesisata ve aküye gönderir.</a:t>
            </a:r>
            <a:r>
              <a:rPr lang="tr-TR" sz="1200" b="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Araçta ampuller sık sık patlıyorsa veya akü su kaybı fazlaysa </a:t>
            </a:r>
            <a:r>
              <a:rPr lang="tr-TR" sz="1200" kern="1200" dirty="0" err="1" smtClean="0">
                <a:solidFill>
                  <a:schemeClr val="tx1"/>
                </a:solidFill>
                <a:effectLst/>
                <a:latin typeface="+mn-lt"/>
                <a:ea typeface="+mn-ea"/>
                <a:cs typeface="+mn-cs"/>
              </a:rPr>
              <a:t>konjektör</a:t>
            </a:r>
            <a:r>
              <a:rPr lang="tr-TR" sz="1200" kern="1200" dirty="0" smtClean="0">
                <a:solidFill>
                  <a:schemeClr val="tx1"/>
                </a:solidFill>
                <a:effectLst/>
                <a:latin typeface="+mn-lt"/>
                <a:ea typeface="+mn-ea"/>
                <a:cs typeface="+mn-cs"/>
              </a:rPr>
              <a:t> arızalı olabilir.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3.Vantilatör kayışı </a:t>
            </a:r>
            <a:r>
              <a:rPr lang="tr-TR" sz="1200" kern="1200" dirty="0" smtClean="0">
                <a:solidFill>
                  <a:schemeClr val="tx1"/>
                </a:solidFill>
                <a:effectLst/>
                <a:latin typeface="+mn-lt"/>
                <a:ea typeface="+mn-ea"/>
                <a:cs typeface="+mn-cs"/>
              </a:rPr>
              <a:t>çok sıkı ise alternatör yatakları </a:t>
            </a:r>
            <a:r>
              <a:rPr lang="tr-TR" sz="1200" kern="1200" dirty="0" err="1" smtClean="0">
                <a:solidFill>
                  <a:schemeClr val="tx1"/>
                </a:solidFill>
                <a:effectLst/>
                <a:latin typeface="+mn-lt"/>
                <a:ea typeface="+mn-ea"/>
                <a:cs typeface="+mn-cs"/>
              </a:rPr>
              <a:t>bozulabilir.Vantilatör</a:t>
            </a:r>
            <a:r>
              <a:rPr lang="tr-TR" sz="1200" kern="1200" dirty="0" smtClean="0">
                <a:solidFill>
                  <a:schemeClr val="tx1"/>
                </a:solidFill>
                <a:effectLst/>
                <a:latin typeface="+mn-lt"/>
                <a:ea typeface="+mn-ea"/>
                <a:cs typeface="+mn-cs"/>
              </a:rPr>
              <a:t> kayışının koptuğu "ilk olarak" şarj ikaz lambasından </a:t>
            </a:r>
            <a:r>
              <a:rPr lang="tr-TR" sz="1200" kern="1200" dirty="0" err="1" smtClean="0">
                <a:solidFill>
                  <a:schemeClr val="tx1"/>
                </a:solidFill>
                <a:effectLst/>
                <a:latin typeface="+mn-lt"/>
                <a:ea typeface="+mn-ea"/>
                <a:cs typeface="+mn-cs"/>
              </a:rPr>
              <a:t>anlaşılır.Vantilatör</a:t>
            </a:r>
            <a:r>
              <a:rPr lang="tr-TR" sz="1200" kern="1200" dirty="0" smtClean="0">
                <a:solidFill>
                  <a:schemeClr val="tx1"/>
                </a:solidFill>
                <a:effectLst/>
                <a:latin typeface="+mn-lt"/>
                <a:ea typeface="+mn-ea"/>
                <a:cs typeface="+mn-cs"/>
              </a:rPr>
              <a:t> kayışı gevşekse araç hararet </a:t>
            </a:r>
            <a:r>
              <a:rPr lang="tr-TR" sz="1200" kern="1200" dirty="0" err="1" smtClean="0">
                <a:solidFill>
                  <a:schemeClr val="tx1"/>
                </a:solidFill>
                <a:effectLst/>
                <a:latin typeface="+mn-lt"/>
                <a:ea typeface="+mn-ea"/>
                <a:cs typeface="+mn-cs"/>
              </a:rPr>
              <a:t>yapar.Vantilatör</a:t>
            </a:r>
            <a:r>
              <a:rPr lang="tr-TR" sz="1200" kern="1200" dirty="0" smtClean="0">
                <a:solidFill>
                  <a:schemeClr val="tx1"/>
                </a:solidFill>
                <a:effectLst/>
                <a:latin typeface="+mn-lt"/>
                <a:ea typeface="+mn-ea"/>
                <a:cs typeface="+mn-cs"/>
              </a:rPr>
              <a:t> kayışı parmakla bastırıldığında 1-1,5 cm gerginlikte olmalıdır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4.Şarj lambası</a:t>
            </a:r>
            <a:r>
              <a:rPr lang="tr-TR" sz="1200" kern="1200" dirty="0" smtClean="0">
                <a:solidFill>
                  <a:schemeClr val="tx1"/>
                </a:solidFill>
                <a:effectLst/>
                <a:latin typeface="+mn-lt"/>
                <a:ea typeface="+mn-ea"/>
                <a:cs typeface="+mn-cs"/>
              </a:rPr>
              <a:t>, şarj sisteminin çalışmadığını ikaz eder. Yani alternatör, </a:t>
            </a:r>
            <a:r>
              <a:rPr lang="tr-TR" sz="1200" kern="1200" dirty="0" err="1" smtClean="0">
                <a:solidFill>
                  <a:schemeClr val="tx1"/>
                </a:solidFill>
                <a:effectLst/>
                <a:latin typeface="+mn-lt"/>
                <a:ea typeface="+mn-ea"/>
                <a:cs typeface="+mn-cs"/>
              </a:rPr>
              <a:t>konjektör</a:t>
            </a:r>
            <a:r>
              <a:rPr lang="tr-TR" sz="1200" kern="1200" dirty="0" smtClean="0">
                <a:solidFill>
                  <a:schemeClr val="tx1"/>
                </a:solidFill>
                <a:effectLst/>
                <a:latin typeface="+mn-lt"/>
                <a:ea typeface="+mn-ea"/>
                <a:cs typeface="+mn-cs"/>
              </a:rPr>
              <a:t> vs. arızasını belirtir.</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8</a:t>
            </a:fld>
            <a:endParaRPr lang="en-US"/>
          </a:p>
        </p:txBody>
      </p:sp>
    </p:spTree>
    <p:extLst>
      <p:ext uri="{BB962C8B-B14F-4D97-AF65-F5344CB8AC3E}">
        <p14:creationId xmlns:p14="http://schemas.microsoft.com/office/powerpoint/2010/main" val="1685055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1" kern="1200" dirty="0" smtClean="0">
                <a:solidFill>
                  <a:schemeClr val="tx1"/>
                </a:solidFill>
                <a:effectLst/>
                <a:latin typeface="+mn-lt"/>
                <a:ea typeface="+mn-ea"/>
                <a:cs typeface="+mn-cs"/>
              </a:rPr>
              <a:t>1. Volan dişlisi :</a:t>
            </a:r>
            <a:r>
              <a:rPr lang="tr-TR" sz="1200" kern="1200" dirty="0" smtClean="0">
                <a:solidFill>
                  <a:schemeClr val="tx1"/>
                </a:solidFill>
                <a:effectLst/>
                <a:latin typeface="+mn-lt"/>
                <a:ea typeface="+mn-ea"/>
                <a:cs typeface="+mn-cs"/>
              </a:rPr>
              <a:t> Motordaki hareketi ilk motor dışına verir.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2. Kavrama (debriyaj) </a:t>
            </a:r>
            <a:r>
              <a:rPr lang="tr-TR" sz="1200" kern="1200" dirty="0" smtClean="0">
                <a:solidFill>
                  <a:schemeClr val="tx1"/>
                </a:solidFill>
                <a:effectLst/>
                <a:latin typeface="+mn-lt"/>
                <a:ea typeface="+mn-ea"/>
                <a:cs typeface="+mn-cs"/>
              </a:rPr>
              <a:t>motorla vites kutusu arasındaki irtibatı keserek vites değiştirme olanağı sağlayan aktarma organıdır. Ani ve sert duruş kalkış yapmak debriyaj balatasını sıyırabilir. Debriyaj balatası yağlanırsa debriyaj kaçırır. Debriyaj kaçırıyorsa güç kaybı ve yakıt sarfiyatı olur. Debriyaj teli koparsa araç vitese geçmez. Vites değiştirirken debriyaj pedalına tam basılır. Aracın ilk çalışması esnasında bir miktar gaz verildikten sonra debriyaj pedalına sonuna kadar basmanın faydası vardır. Araç hareket halindeyken ayak debriyaj pedalı üzerinde tutulmamalıdır. Balatanın zamanla sıyrılarak aşınmasına yol açar. Araç geri vitese takılmak istendiğinde takılmıyorsa, debriyaj pedalından ayak çekilip yeniden basılır. Vites değiştirirken ses geliyorsa, debriyaja tam basılmamıştır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3. Vites kutusu(şanzıman), </a:t>
            </a:r>
            <a:r>
              <a:rPr lang="tr-TR" sz="1200" kern="1200" dirty="0" smtClean="0">
                <a:solidFill>
                  <a:schemeClr val="tx1"/>
                </a:solidFill>
                <a:effectLst/>
                <a:latin typeface="+mn-lt"/>
                <a:ea typeface="+mn-ea"/>
                <a:cs typeface="+mn-cs"/>
              </a:rPr>
              <a:t>Aracın hızını ve gücünü (</a:t>
            </a:r>
            <a:r>
              <a:rPr lang="tr-TR" sz="1200" kern="1200" dirty="0" err="1" smtClean="0">
                <a:solidFill>
                  <a:schemeClr val="tx1"/>
                </a:solidFill>
                <a:effectLst/>
                <a:latin typeface="+mn-lt"/>
                <a:ea typeface="+mn-ea"/>
                <a:cs typeface="+mn-cs"/>
              </a:rPr>
              <a:t>torku</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ayarlar.Duruşlarda</a:t>
            </a:r>
            <a:r>
              <a:rPr lang="tr-TR" sz="1200" kern="1200" dirty="0" smtClean="0">
                <a:solidFill>
                  <a:schemeClr val="tx1"/>
                </a:solidFill>
                <a:effectLst/>
                <a:latin typeface="+mn-lt"/>
                <a:ea typeface="+mn-ea"/>
                <a:cs typeface="+mn-cs"/>
              </a:rPr>
              <a:t> park freni görevi yapar. Aracın geri hareketi vites kutusundan sağlanır. Vites kutusu bakımı yapılırken yağa ve yağ kaçağına dikkat edilir. Aracın km saati hareketini km. teli yardımıyla vites kutusundan alır.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4. Şaft</a:t>
            </a:r>
            <a:r>
              <a:rPr lang="tr-TR" sz="1200" kern="1200" dirty="0" smtClean="0">
                <a:solidFill>
                  <a:schemeClr val="tx1"/>
                </a:solidFill>
                <a:effectLst/>
                <a:latin typeface="+mn-lt"/>
                <a:ea typeface="+mn-ea"/>
                <a:cs typeface="+mn-cs"/>
              </a:rPr>
              <a:t>, vites kutusundan aldığı dönme hareketini diferansiyele iletir.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5. Diferansiyel, </a:t>
            </a:r>
            <a:r>
              <a:rPr lang="tr-TR" sz="1200" kern="1200" dirty="0" smtClean="0">
                <a:solidFill>
                  <a:schemeClr val="tx1"/>
                </a:solidFill>
                <a:effectLst/>
                <a:latin typeface="+mn-lt"/>
                <a:ea typeface="+mn-ea"/>
                <a:cs typeface="+mn-cs"/>
              </a:rPr>
              <a:t>kendine gelen hareketi 90 derece kırıp akslar</a:t>
            </a:r>
            <a:r>
              <a:rPr lang="tr-TR" sz="1200" b="1" kern="120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yardımıyla tekerleklere iletmek, virajlarda içteki tekerleği az, dıştakini fazla döndürerek kolay ve rahat viraj almayı temin etmektir. Aktarma organlarında vites kutusuna ve diferansiyele yağ olarak dişli yağı konulur. Önden çekişli araçlarda şaft ve diferansiyel bulunmaz.</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6. Akslar, </a:t>
            </a:r>
            <a:r>
              <a:rPr lang="tr-TR" sz="1200" kern="1200" dirty="0" smtClean="0">
                <a:solidFill>
                  <a:schemeClr val="tx1"/>
                </a:solidFill>
                <a:effectLst/>
                <a:latin typeface="+mn-lt"/>
                <a:ea typeface="+mn-ea"/>
                <a:cs typeface="+mn-cs"/>
              </a:rPr>
              <a:t>diferansiyelin hareketini tekerleklere iletirler</a:t>
            </a:r>
            <a:r>
              <a:rPr lang="tr-TR" sz="1200" b="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Debriyaj (kavrama) vites kutusu diferansiyel ve aks tekerlekler</a:t>
            </a:r>
            <a:endParaRPr lang="en-US" sz="1200" kern="1200" dirty="0" smtClean="0">
              <a:solidFill>
                <a:schemeClr val="tx1"/>
              </a:solidFill>
              <a:effectLst/>
              <a:latin typeface="+mn-lt"/>
              <a:ea typeface="+mn-ea"/>
              <a:cs typeface="+mn-cs"/>
            </a:endParaRPr>
          </a:p>
          <a:p>
            <a:r>
              <a:rPr lang="tr-TR" sz="1200" b="1" kern="1200" dirty="0" smtClean="0">
                <a:solidFill>
                  <a:schemeClr val="tx1"/>
                </a:solidFill>
                <a:effectLst/>
                <a:latin typeface="+mn-lt"/>
                <a:ea typeface="+mn-ea"/>
                <a:cs typeface="+mn-cs"/>
              </a:rPr>
              <a:t>7. Tekerlekler(jant ve lastikler) : </a:t>
            </a:r>
            <a:r>
              <a:rPr lang="tr-TR" sz="1200" kern="1200" dirty="0" smtClean="0">
                <a:solidFill>
                  <a:schemeClr val="tx1"/>
                </a:solidFill>
                <a:effectLst/>
                <a:latin typeface="+mn-lt"/>
                <a:ea typeface="+mn-ea"/>
                <a:cs typeface="+mn-cs"/>
              </a:rPr>
              <a:t>Aracın yol üzerindeki hareketini sarsıntısız olarak sağlayan elemanlardır</a:t>
            </a:r>
            <a:endParaRPr lang="en-US"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C1D634E4-0CE8-4EDB-A5F2-569D2815CD6B}" type="slidenum">
              <a:rPr lang="en-US" smtClean="0"/>
              <a:t>10</a:t>
            </a:fld>
            <a:endParaRPr lang="en-US"/>
          </a:p>
        </p:txBody>
      </p:sp>
    </p:spTree>
    <p:extLst>
      <p:ext uri="{BB962C8B-B14F-4D97-AF65-F5344CB8AC3E}">
        <p14:creationId xmlns:p14="http://schemas.microsoft.com/office/powerpoint/2010/main" val="3199517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23720DD-5B6D-40BF-8493-A6B52D484E6B}" type="datetimeFigureOut">
              <a:rPr lang="tr-TR" smtClean="0"/>
              <a:t>06.09.2012</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302176B-0E47-46AC-8F43-DAB4B8A37D06}"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06.09.2012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06.09.2012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06.09.2012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06.09.2012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06.09.2012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06.09.2012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06.09.2012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06.09.2012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06.09.2012</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06.09.2012</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23720DD-5B6D-40BF-8493-A6B52D484E6B}" type="datetimeFigureOut">
              <a:rPr lang="tr-TR" smtClean="0"/>
              <a:t>06.09.2012</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733365" y="2852936"/>
            <a:ext cx="3313355" cy="2736304"/>
          </a:xfrm>
        </p:spPr>
        <p:txBody>
          <a:bodyPr>
            <a:normAutofit fontScale="90000"/>
          </a:bodyPr>
          <a:lstStyle/>
          <a:p>
            <a:pPr algn="ctr"/>
            <a:r>
              <a:rPr lang="tr-TR" b="1" dirty="0" smtClean="0">
                <a:solidFill>
                  <a:srgbClr val="C00000"/>
                </a:solidFill>
              </a:rPr>
              <a:t>ME 199</a:t>
            </a:r>
            <a:br>
              <a:rPr lang="tr-TR" b="1" dirty="0" smtClean="0">
                <a:solidFill>
                  <a:srgbClr val="C00000"/>
                </a:solidFill>
              </a:rPr>
            </a:br>
            <a:r>
              <a:rPr lang="tr-TR" b="1" dirty="0" smtClean="0">
                <a:solidFill>
                  <a:srgbClr val="C00000"/>
                </a:solidFill>
              </a:rPr>
              <a:t/>
            </a:r>
            <a:br>
              <a:rPr lang="tr-TR" b="1" dirty="0" smtClean="0">
                <a:solidFill>
                  <a:srgbClr val="C00000"/>
                </a:solidFill>
              </a:rPr>
            </a:br>
            <a:r>
              <a:rPr lang="tr-TR" b="1" dirty="0" smtClean="0">
                <a:solidFill>
                  <a:srgbClr val="C00000"/>
                </a:solidFill>
              </a:rPr>
              <a:t>ENGINE</a:t>
            </a:r>
            <a:br>
              <a:rPr lang="tr-TR" b="1" dirty="0" smtClean="0">
                <a:solidFill>
                  <a:srgbClr val="C00000"/>
                </a:solidFill>
              </a:rPr>
            </a:br>
            <a:r>
              <a:rPr lang="tr-TR" b="1" dirty="0" smtClean="0">
                <a:solidFill>
                  <a:srgbClr val="C00000"/>
                </a:solidFill>
              </a:rPr>
              <a:t>COURSE</a:t>
            </a:r>
            <a:br>
              <a:rPr lang="tr-TR" b="1" dirty="0" smtClean="0">
                <a:solidFill>
                  <a:srgbClr val="C00000"/>
                </a:solidFill>
              </a:rPr>
            </a:br>
            <a:r>
              <a:rPr lang="tr-TR" b="1" dirty="0">
                <a:solidFill>
                  <a:srgbClr val="C00000"/>
                </a:solidFill>
              </a:rPr>
              <a:t/>
            </a:r>
            <a:br>
              <a:rPr lang="tr-TR" b="1" dirty="0">
                <a:solidFill>
                  <a:srgbClr val="C00000"/>
                </a:solidFill>
              </a:rPr>
            </a:br>
            <a:r>
              <a:rPr lang="tr-TR" sz="1600" b="1" dirty="0" smtClean="0">
                <a:solidFill>
                  <a:srgbClr val="0070C0"/>
                </a:solidFill>
              </a:rPr>
              <a:t>Asist. Prof. Dr. Fuat YILMAZ</a:t>
            </a:r>
            <a:endParaRPr lang="en-US" sz="1600" b="1" dirty="0">
              <a:solidFill>
                <a:srgbClr val="0070C0"/>
              </a:solidFill>
            </a:endParaRPr>
          </a:p>
        </p:txBody>
      </p:sp>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2276872"/>
            <a:ext cx="3048000" cy="2286000"/>
          </a:xfrm>
          <a:prstGeom prst="rect">
            <a:avLst/>
          </a:prstGeom>
        </p:spPr>
      </p:pic>
      <p:grpSp>
        <p:nvGrpSpPr>
          <p:cNvPr id="5" name="Grup 4"/>
          <p:cNvGrpSpPr/>
          <p:nvPr/>
        </p:nvGrpSpPr>
        <p:grpSpPr>
          <a:xfrm>
            <a:off x="179512" y="6381328"/>
            <a:ext cx="8784976" cy="324000"/>
            <a:chOff x="179512" y="6381328"/>
            <a:chExt cx="8784976" cy="324000"/>
          </a:xfrm>
        </p:grpSpPr>
        <p:sp>
          <p:nvSpPr>
            <p:cNvPr id="6"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grpSp>
    </p:spTree>
    <p:extLst>
      <p:ext uri="{BB962C8B-B14F-4D97-AF65-F5344CB8AC3E}">
        <p14:creationId xmlns:p14="http://schemas.microsoft.com/office/powerpoint/2010/main" val="6474544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027664"/>
            <a:ext cx="8064896" cy="2401336"/>
          </a:xfrm>
        </p:spPr>
        <p:txBody>
          <a:bodyPr>
            <a:noAutofit/>
          </a:bodyPr>
          <a:lstStyle/>
          <a:p>
            <a:r>
              <a:rPr lang="tr-TR" sz="2200" b="1" dirty="0">
                <a:solidFill>
                  <a:schemeClr val="tx1"/>
                </a:solidFill>
              </a:rPr>
              <a:t>GÜÇ AKTARMA ORGANLARI</a:t>
            </a:r>
            <a:r>
              <a:rPr lang="en-US" sz="2200" b="1" dirty="0">
                <a:solidFill>
                  <a:schemeClr val="tx1"/>
                </a:solidFill>
              </a:rPr>
              <a:t/>
            </a:r>
            <a:br>
              <a:rPr lang="en-US" sz="2200" b="1" dirty="0">
                <a:solidFill>
                  <a:schemeClr val="tx1"/>
                </a:solidFill>
              </a:rPr>
            </a:br>
            <a:r>
              <a:rPr lang="tr-TR" sz="2200" b="1" dirty="0">
                <a:solidFill>
                  <a:schemeClr val="tx1"/>
                </a:solidFill>
              </a:rPr>
              <a:t>GÖREVİ :</a:t>
            </a:r>
            <a:r>
              <a:rPr lang="tr-TR" sz="2200" dirty="0">
                <a:solidFill>
                  <a:schemeClr val="tx1"/>
                </a:solidFill>
              </a:rPr>
              <a:t>Motordan alınan hareketin lastiklere iletilmesini sağlamaktır.</a:t>
            </a:r>
            <a:r>
              <a:rPr lang="en-US" sz="2200" dirty="0">
                <a:solidFill>
                  <a:schemeClr val="tx1"/>
                </a:solidFill>
              </a:rPr>
              <a:t/>
            </a:r>
            <a:br>
              <a:rPr lang="en-US" sz="2200" dirty="0">
                <a:solidFill>
                  <a:schemeClr val="tx1"/>
                </a:solidFill>
              </a:rPr>
            </a:br>
            <a:r>
              <a:rPr lang="tr-TR" sz="2200" b="1" dirty="0">
                <a:solidFill>
                  <a:schemeClr val="tx1"/>
                </a:solidFill>
              </a:rPr>
              <a:t>PARÇALARI :</a:t>
            </a:r>
            <a:r>
              <a:rPr lang="en-US" sz="2200" dirty="0">
                <a:solidFill>
                  <a:schemeClr val="tx1"/>
                </a:solidFill>
              </a:rPr>
              <a:t/>
            </a:r>
            <a:br>
              <a:rPr lang="en-US" sz="2200" dirty="0">
                <a:solidFill>
                  <a:schemeClr val="tx1"/>
                </a:solidFill>
              </a:rPr>
            </a:br>
            <a:r>
              <a:rPr lang="tr-TR" sz="2200" dirty="0">
                <a:solidFill>
                  <a:schemeClr val="tx1"/>
                </a:solidFill>
              </a:rPr>
              <a:t>Volan dişlisi , Debriyaj (kavrama) , Vites kutusu (şanzıman), Şaft (kardan mili), Diferansiyel, Aks, Tekerlekler(jant ve lastikler</a:t>
            </a:r>
            <a:r>
              <a:rPr lang="tr-TR" sz="2200" dirty="0" smtClean="0">
                <a:solidFill>
                  <a:schemeClr val="tx1"/>
                </a:solidFill>
              </a:rPr>
              <a:t>).</a:t>
            </a:r>
            <a:endParaRPr lang="en-US" sz="2200" dirty="0"/>
          </a:p>
        </p:txBody>
      </p:sp>
      <p:pic>
        <p:nvPicPr>
          <p:cNvPr id="8194" name="Picture 2" descr="http://yedekparcaticaret.blog.com/files/2010/12/akta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3284984"/>
            <a:ext cx="4275309" cy="30243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1178142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endParaRPr lang="en-US"/>
          </a:p>
        </p:txBody>
      </p:sp>
    </p:spTree>
    <p:extLst>
      <p:ext uri="{BB962C8B-B14F-4D97-AF65-F5344CB8AC3E}">
        <p14:creationId xmlns:p14="http://schemas.microsoft.com/office/powerpoint/2010/main" val="4248927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endParaRPr lang="en-US"/>
          </a:p>
        </p:txBody>
      </p:sp>
    </p:spTree>
    <p:extLst>
      <p:ext uri="{BB962C8B-B14F-4D97-AF65-F5344CB8AC3E}">
        <p14:creationId xmlns:p14="http://schemas.microsoft.com/office/powerpoint/2010/main" val="536843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19672" y="2204864"/>
            <a:ext cx="5886400" cy="3416320"/>
          </a:xfrm>
          <a:prstGeom prst="rect">
            <a:avLst/>
          </a:prstGeom>
        </p:spPr>
        <p:txBody>
          <a:bodyPr wrap="square">
            <a:spAutoFit/>
          </a:bodyPr>
          <a:lstStyle/>
          <a:p>
            <a:pPr algn="ctr">
              <a:lnSpc>
                <a:spcPct val="150000"/>
              </a:lnSpc>
            </a:pPr>
            <a:r>
              <a:rPr lang="tr-TR" b="1" dirty="0" smtClean="0"/>
              <a:t>MOTOR </a:t>
            </a:r>
            <a:r>
              <a:rPr lang="tr-TR" b="1" dirty="0"/>
              <a:t>ÜZERİNDEKİ ÇALIŞMA SİSTEMLERİ</a:t>
            </a:r>
            <a:endParaRPr lang="en-US" dirty="0"/>
          </a:p>
          <a:p>
            <a:pPr algn="ctr">
              <a:lnSpc>
                <a:spcPct val="150000"/>
              </a:lnSpc>
            </a:pPr>
            <a:r>
              <a:rPr lang="tr-TR" dirty="0"/>
              <a:t> </a:t>
            </a:r>
            <a:endParaRPr lang="en-US" dirty="0"/>
          </a:p>
          <a:p>
            <a:pPr algn="ctr">
              <a:lnSpc>
                <a:spcPct val="150000"/>
              </a:lnSpc>
            </a:pPr>
            <a:r>
              <a:rPr lang="tr-TR" b="1" dirty="0"/>
              <a:t>A-</a:t>
            </a:r>
            <a:r>
              <a:rPr lang="tr-TR" dirty="0"/>
              <a:t> </a:t>
            </a:r>
            <a:r>
              <a:rPr lang="tr-TR" b="1" dirty="0"/>
              <a:t>ATEŞLEME </a:t>
            </a:r>
            <a:r>
              <a:rPr lang="tr-TR" b="1" dirty="0" smtClean="0"/>
              <a:t>SİSTEMİ</a:t>
            </a:r>
            <a:r>
              <a:rPr lang="tr-TR" dirty="0"/>
              <a:t/>
            </a:r>
            <a:br>
              <a:rPr lang="tr-TR" dirty="0"/>
            </a:br>
            <a:r>
              <a:rPr lang="tr-TR" b="1" dirty="0"/>
              <a:t>B- YAKIT </a:t>
            </a:r>
            <a:r>
              <a:rPr lang="tr-TR" b="1" dirty="0" smtClean="0"/>
              <a:t>SİSTEMİ</a:t>
            </a:r>
            <a:r>
              <a:rPr lang="tr-TR" dirty="0"/>
              <a:t/>
            </a:r>
            <a:br>
              <a:rPr lang="tr-TR" dirty="0"/>
            </a:br>
            <a:r>
              <a:rPr lang="tr-TR" b="1" dirty="0"/>
              <a:t>C-</a:t>
            </a:r>
            <a:r>
              <a:rPr lang="tr-TR" dirty="0"/>
              <a:t> </a:t>
            </a:r>
            <a:r>
              <a:rPr lang="tr-TR" b="1" dirty="0"/>
              <a:t>YAĞLAMA </a:t>
            </a:r>
            <a:r>
              <a:rPr lang="tr-TR" b="1" dirty="0" smtClean="0"/>
              <a:t>SİSTEMİ</a:t>
            </a:r>
          </a:p>
          <a:p>
            <a:pPr algn="ctr">
              <a:lnSpc>
                <a:spcPct val="150000"/>
              </a:lnSpc>
            </a:pPr>
            <a:r>
              <a:rPr lang="tr-TR" b="1" dirty="0" smtClean="0"/>
              <a:t>D-</a:t>
            </a:r>
            <a:r>
              <a:rPr lang="tr-TR" dirty="0"/>
              <a:t> </a:t>
            </a:r>
            <a:r>
              <a:rPr lang="tr-TR" b="1" dirty="0"/>
              <a:t>SOĞUTMA </a:t>
            </a:r>
            <a:r>
              <a:rPr lang="tr-TR" b="1" dirty="0" smtClean="0"/>
              <a:t>SİSTEMİ</a:t>
            </a:r>
          </a:p>
          <a:p>
            <a:pPr algn="ctr">
              <a:lnSpc>
                <a:spcPct val="150000"/>
              </a:lnSpc>
            </a:pPr>
            <a:r>
              <a:rPr lang="tr-TR" b="1" dirty="0" smtClean="0"/>
              <a:t>E-</a:t>
            </a:r>
            <a:r>
              <a:rPr lang="tr-TR" dirty="0"/>
              <a:t> </a:t>
            </a:r>
            <a:r>
              <a:rPr lang="tr-TR" b="1" dirty="0"/>
              <a:t>MARJ </a:t>
            </a:r>
            <a:r>
              <a:rPr lang="tr-TR" b="1" dirty="0" smtClean="0"/>
              <a:t>SİSTEMİ</a:t>
            </a:r>
          </a:p>
          <a:p>
            <a:pPr algn="ctr">
              <a:lnSpc>
                <a:spcPct val="150000"/>
              </a:lnSpc>
            </a:pPr>
            <a:r>
              <a:rPr lang="tr-TR" b="1" dirty="0" smtClean="0"/>
              <a:t>F-</a:t>
            </a:r>
            <a:r>
              <a:rPr lang="tr-TR" dirty="0"/>
              <a:t> </a:t>
            </a:r>
            <a:r>
              <a:rPr lang="tr-TR" b="1" dirty="0"/>
              <a:t>ŞARJ </a:t>
            </a:r>
            <a:r>
              <a:rPr lang="tr-TR" b="1" dirty="0" smtClean="0"/>
              <a:t>SİSTEMİ</a:t>
            </a:r>
            <a:r>
              <a:rPr lang="tr-TR" dirty="0"/>
              <a:t> </a:t>
            </a:r>
            <a:endParaRPr lang="en-US" dirty="0"/>
          </a:p>
        </p:txBody>
      </p:sp>
      <p:sp>
        <p:nvSpPr>
          <p:cNvPr id="7"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2729655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764704"/>
            <a:ext cx="7920880" cy="2160240"/>
          </a:xfrm>
        </p:spPr>
        <p:txBody>
          <a:bodyPr>
            <a:noAutofit/>
          </a:bodyPr>
          <a:lstStyle/>
          <a:p>
            <a:pPr marL="68580" indent="0" algn="ctr">
              <a:buNone/>
            </a:pPr>
            <a:r>
              <a:rPr lang="tr-TR" sz="2000" b="1" dirty="0"/>
              <a:t>A- ATEŞLEME SİSTEMİ</a:t>
            </a:r>
            <a:endParaRPr lang="en-US" sz="2000" dirty="0"/>
          </a:p>
          <a:p>
            <a:r>
              <a:rPr lang="tr-TR" sz="2000" b="1" dirty="0"/>
              <a:t>GÖREVİ</a:t>
            </a:r>
            <a:r>
              <a:rPr lang="tr-TR" sz="2000" b="1" dirty="0" smtClean="0"/>
              <a:t>: </a:t>
            </a:r>
            <a:r>
              <a:rPr lang="tr-TR" sz="2000" dirty="0" smtClean="0"/>
              <a:t>Benzinli </a:t>
            </a:r>
            <a:r>
              <a:rPr lang="tr-TR" sz="2000" dirty="0"/>
              <a:t>motorlarda</a:t>
            </a:r>
            <a:r>
              <a:rPr lang="tr-TR" sz="2000" dirty="0" smtClean="0"/>
              <a:t>, yanma </a:t>
            </a:r>
            <a:r>
              <a:rPr lang="tr-TR" sz="2000" dirty="0"/>
              <a:t>odasına sıkıştırılmış olan yakıt hava karışımının buji ile ateşlenmesini sağlar</a:t>
            </a:r>
            <a:endParaRPr lang="en-US" sz="2000" dirty="0"/>
          </a:p>
          <a:p>
            <a:r>
              <a:rPr lang="tr-TR" sz="2000" b="1" dirty="0"/>
              <a:t>PARÇALARI: </a:t>
            </a:r>
            <a:r>
              <a:rPr lang="tr-TR" sz="2000" dirty="0"/>
              <a:t>Akümülatör, kontak anahtarı, endüksiyon bobini, distribütör, platin, kondansatör, tevzi makarası ile buji ve buji kablolarından oluşur.</a:t>
            </a:r>
            <a:endParaRPr lang="en-US" sz="2000" dirty="0"/>
          </a:p>
          <a:p>
            <a:endParaRPr lang="en-US" sz="2000" dirty="0"/>
          </a:p>
        </p:txBody>
      </p:sp>
      <p:pic>
        <p:nvPicPr>
          <p:cNvPr id="1026" name="Picture 2" descr="http://upload.wikimedia.org/wikipedia/commons/thumb/c/cb/Car_ignition_system.svg/450px-Car_ignition_system.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2852936"/>
            <a:ext cx="3960440" cy="35379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3045146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908721"/>
            <a:ext cx="6777317" cy="2016223"/>
          </a:xfrm>
        </p:spPr>
        <p:txBody>
          <a:bodyPr>
            <a:normAutofit fontScale="92500" lnSpcReduction="20000"/>
          </a:bodyPr>
          <a:lstStyle/>
          <a:p>
            <a:pPr marL="68580" indent="0">
              <a:buNone/>
            </a:pPr>
            <a:r>
              <a:rPr lang="tr-TR" b="1" dirty="0"/>
              <a:t>BENZİNLİ MOTORLARIN YAKIT </a:t>
            </a:r>
            <a:r>
              <a:rPr lang="tr-TR" b="1" dirty="0" smtClean="0"/>
              <a:t>SİSTEMİ</a:t>
            </a:r>
          </a:p>
          <a:p>
            <a:r>
              <a:rPr lang="tr-TR" b="1" dirty="0">
                <a:solidFill>
                  <a:schemeClr val="tx1"/>
                </a:solidFill>
              </a:rPr>
              <a:t>GÖREVİ :</a:t>
            </a:r>
            <a:r>
              <a:rPr lang="tr-TR" dirty="0">
                <a:solidFill>
                  <a:schemeClr val="tx1"/>
                </a:solidFill>
              </a:rPr>
              <a:t>Motor için gerekli benzin hava karışımını silindirlere gönderir.</a:t>
            </a:r>
            <a:endParaRPr lang="en-US" dirty="0">
              <a:solidFill>
                <a:schemeClr val="tx1"/>
              </a:solidFill>
            </a:endParaRPr>
          </a:p>
          <a:p>
            <a:r>
              <a:rPr lang="tr-TR" b="1" dirty="0">
                <a:solidFill>
                  <a:schemeClr val="tx1"/>
                </a:solidFill>
              </a:rPr>
              <a:t>PARÇALARI: </a:t>
            </a:r>
            <a:r>
              <a:rPr lang="tr-TR" dirty="0">
                <a:solidFill>
                  <a:schemeClr val="tx1"/>
                </a:solidFill>
              </a:rPr>
              <a:t>Yakıt deposu, yakıt pompası, yakıt filtresi, karbüratör, emme </a:t>
            </a:r>
            <a:r>
              <a:rPr lang="tr-TR" dirty="0" err="1">
                <a:solidFill>
                  <a:schemeClr val="tx1"/>
                </a:solidFill>
              </a:rPr>
              <a:t>manifoldu</a:t>
            </a:r>
            <a:r>
              <a:rPr lang="tr-TR" dirty="0">
                <a:solidFill>
                  <a:schemeClr val="tx1"/>
                </a:solidFill>
              </a:rPr>
              <a:t>, yakıt göstergesi</a:t>
            </a:r>
            <a:endParaRPr lang="en-US" dirty="0">
              <a:solidFill>
                <a:schemeClr val="tx1"/>
              </a:solidFill>
            </a:endParaRPr>
          </a:p>
          <a:p>
            <a:endParaRPr lang="en-US" dirty="0"/>
          </a:p>
        </p:txBody>
      </p:sp>
      <p:pic>
        <p:nvPicPr>
          <p:cNvPr id="2052" name="Picture 4" descr="http://www.ehliyetdersleri.gen.tr/wp-content/uploads/2012/04/yakit-sistem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068960"/>
            <a:ext cx="4536504" cy="310060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1652056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3121416"/>
          </a:xfrm>
        </p:spPr>
        <p:txBody>
          <a:bodyPr>
            <a:noAutofit/>
          </a:bodyPr>
          <a:lstStyle/>
          <a:p>
            <a:r>
              <a:rPr lang="tr-TR" sz="2200" b="1" dirty="0">
                <a:solidFill>
                  <a:schemeClr val="tx1"/>
                </a:solidFill>
              </a:rPr>
              <a:t>DİZEL MOTORLARIN YAKIT SİSTEMİ</a:t>
            </a:r>
            <a:r>
              <a:rPr lang="en-US" sz="2200" dirty="0">
                <a:solidFill>
                  <a:schemeClr val="tx1"/>
                </a:solidFill>
              </a:rPr>
              <a:t/>
            </a:r>
            <a:br>
              <a:rPr lang="en-US" sz="2200" dirty="0">
                <a:solidFill>
                  <a:schemeClr val="tx1"/>
                </a:solidFill>
              </a:rPr>
            </a:br>
            <a:r>
              <a:rPr lang="tr-TR" sz="2200" b="1" dirty="0">
                <a:solidFill>
                  <a:schemeClr val="tx1"/>
                </a:solidFill>
              </a:rPr>
              <a:t>ÇALIŞMA PRENSİBİ :</a:t>
            </a:r>
            <a:r>
              <a:rPr lang="tr-TR" sz="2200" dirty="0">
                <a:solidFill>
                  <a:schemeClr val="tx1"/>
                </a:solidFill>
              </a:rPr>
              <a:t> Sıkıştırılan kızgın hava üzerine enjektörlerden Yakıt püskürtülmesiyle çalışan motorlara Dizel motorlar denir. Yakıtı Motorindir.</a:t>
            </a:r>
            <a:r>
              <a:rPr lang="en-US" sz="2200" dirty="0">
                <a:solidFill>
                  <a:schemeClr val="tx1"/>
                </a:solidFill>
              </a:rPr>
              <a:t/>
            </a:r>
            <a:br>
              <a:rPr lang="en-US" sz="2200" dirty="0">
                <a:solidFill>
                  <a:schemeClr val="tx1"/>
                </a:solidFill>
              </a:rPr>
            </a:br>
            <a:r>
              <a:rPr lang="tr-TR" sz="2200" b="1" dirty="0">
                <a:solidFill>
                  <a:schemeClr val="tx1"/>
                </a:solidFill>
              </a:rPr>
              <a:t>PARÇALARI:</a:t>
            </a:r>
            <a:r>
              <a:rPr lang="tr-TR" sz="2200" dirty="0">
                <a:solidFill>
                  <a:schemeClr val="tx1"/>
                </a:solidFill>
              </a:rPr>
              <a:t> Yakıt Deposu, Besleme (yakıt) Pompası, Yakıt Filtresi, Yakıt Enjeksiyon (Mazot) Pompası, Boru ve rekorlar, Enjektörler, Hava Filtresi, Isıtma (kızdırma) Bujileri, Yakıt Göstergesi</a:t>
            </a:r>
            <a:r>
              <a:rPr lang="en-US" sz="2200" dirty="0">
                <a:solidFill>
                  <a:schemeClr val="tx1"/>
                </a:solidFill>
              </a:rPr>
              <a:t/>
            </a:r>
            <a:br>
              <a:rPr lang="en-US" sz="2200" dirty="0">
                <a:solidFill>
                  <a:schemeClr val="tx1"/>
                </a:solidFill>
              </a:rPr>
            </a:br>
            <a:endParaRPr lang="en-US" sz="2200" dirty="0"/>
          </a:p>
        </p:txBody>
      </p:sp>
      <p:pic>
        <p:nvPicPr>
          <p:cNvPr id="3074" name="Picture 2" descr="http://www.series123.com/USAhomepages/index55/fuel_syst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4005064"/>
            <a:ext cx="3333750" cy="22764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379604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027664"/>
            <a:ext cx="7560840" cy="2545352"/>
          </a:xfrm>
        </p:spPr>
        <p:txBody>
          <a:bodyPr>
            <a:noAutofit/>
          </a:bodyPr>
          <a:lstStyle/>
          <a:p>
            <a:r>
              <a:rPr lang="tr-TR" sz="2200" b="1" dirty="0">
                <a:solidFill>
                  <a:schemeClr val="tx1"/>
                </a:solidFill>
              </a:rPr>
              <a:t>SOĞUTMA SİSTEMİ</a:t>
            </a:r>
            <a:r>
              <a:rPr lang="en-US" sz="2200" b="1" dirty="0">
                <a:solidFill>
                  <a:schemeClr val="tx1"/>
                </a:solidFill>
              </a:rPr>
              <a:t/>
            </a:r>
            <a:br>
              <a:rPr lang="en-US" sz="2200" b="1" dirty="0">
                <a:solidFill>
                  <a:schemeClr val="tx1"/>
                </a:solidFill>
              </a:rPr>
            </a:br>
            <a:r>
              <a:rPr lang="tr-TR" sz="2200" b="1" dirty="0">
                <a:solidFill>
                  <a:schemeClr val="tx1"/>
                </a:solidFill>
              </a:rPr>
              <a:t>GÖREVİ: </a:t>
            </a:r>
            <a:r>
              <a:rPr lang="tr-TR" sz="2200" dirty="0">
                <a:solidFill>
                  <a:schemeClr val="tx1"/>
                </a:solidFill>
              </a:rPr>
              <a:t>Yanma sonucu açığa çıkan ısının motor parçalarına zarar vermeyecek değere düşürülmesini sağlamaktır.</a:t>
            </a:r>
            <a:r>
              <a:rPr lang="en-US" sz="2200" dirty="0">
                <a:solidFill>
                  <a:schemeClr val="tx1"/>
                </a:solidFill>
              </a:rPr>
              <a:t/>
            </a:r>
            <a:br>
              <a:rPr lang="en-US" sz="2200" dirty="0">
                <a:solidFill>
                  <a:schemeClr val="tx1"/>
                </a:solidFill>
              </a:rPr>
            </a:br>
            <a:r>
              <a:rPr lang="tr-TR" sz="2200" b="1" dirty="0">
                <a:solidFill>
                  <a:schemeClr val="tx1"/>
                </a:solidFill>
              </a:rPr>
              <a:t>PARÇALARI :</a:t>
            </a:r>
            <a:r>
              <a:rPr lang="en-US" sz="2200" dirty="0">
                <a:solidFill>
                  <a:schemeClr val="tx1"/>
                </a:solidFill>
              </a:rPr>
              <a:t/>
            </a:r>
            <a:br>
              <a:rPr lang="en-US" sz="2200" dirty="0">
                <a:solidFill>
                  <a:schemeClr val="tx1"/>
                </a:solidFill>
              </a:rPr>
            </a:br>
            <a:r>
              <a:rPr lang="tr-TR" sz="2200" dirty="0">
                <a:solidFill>
                  <a:schemeClr val="tx1"/>
                </a:solidFill>
              </a:rPr>
              <a:t>Radyatör, Vantilatör, Devir daim (su) pompası, Termostat, Hararet (ısı) gösterici, Hararet (ısı) müşiri, Fan </a:t>
            </a:r>
            <a:endParaRPr lang="en-US" sz="2200" dirty="0"/>
          </a:p>
        </p:txBody>
      </p:sp>
      <p:pic>
        <p:nvPicPr>
          <p:cNvPr id="4098" name="Picture 2" descr="http://www.bilgiustam.com/resimler/2008/04/sogut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573016"/>
            <a:ext cx="3810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1962272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2833384"/>
          </a:xfrm>
        </p:spPr>
        <p:txBody>
          <a:bodyPr>
            <a:noAutofit/>
          </a:bodyPr>
          <a:lstStyle/>
          <a:p>
            <a:r>
              <a:rPr lang="tr-TR" sz="2200" b="1" dirty="0">
                <a:solidFill>
                  <a:schemeClr val="tx1"/>
                </a:solidFill>
              </a:rPr>
              <a:t>YAĞLAMA SİSTEMİ</a:t>
            </a:r>
            <a:r>
              <a:rPr lang="en-US" sz="2200" b="1" dirty="0">
                <a:solidFill>
                  <a:schemeClr val="tx1"/>
                </a:solidFill>
              </a:rPr>
              <a:t/>
            </a:r>
            <a:br>
              <a:rPr lang="en-US" sz="2200" b="1" dirty="0">
                <a:solidFill>
                  <a:schemeClr val="tx1"/>
                </a:solidFill>
              </a:rPr>
            </a:br>
            <a:r>
              <a:rPr lang="tr-TR" sz="2200" b="1" dirty="0">
                <a:solidFill>
                  <a:schemeClr val="tx1"/>
                </a:solidFill>
              </a:rPr>
              <a:t>GÖREVİ: </a:t>
            </a:r>
            <a:r>
              <a:rPr lang="tr-TR" sz="2200" dirty="0">
                <a:solidFill>
                  <a:schemeClr val="tx1"/>
                </a:solidFill>
              </a:rPr>
              <a:t>Yağlama sisteminin üç görevi vardır.</a:t>
            </a:r>
            <a:r>
              <a:rPr lang="en-US" sz="2200" dirty="0">
                <a:solidFill>
                  <a:schemeClr val="tx1"/>
                </a:solidFill>
              </a:rPr>
              <a:t/>
            </a:r>
            <a:br>
              <a:rPr lang="en-US" sz="2200" dirty="0">
                <a:solidFill>
                  <a:schemeClr val="tx1"/>
                </a:solidFill>
              </a:rPr>
            </a:br>
            <a:r>
              <a:rPr lang="tr-TR" sz="2200" dirty="0">
                <a:solidFill>
                  <a:schemeClr val="tx1"/>
                </a:solidFill>
              </a:rPr>
              <a:t>1. Sürtünmeyi azaltarak aşınmayı önlemek,</a:t>
            </a:r>
            <a:br>
              <a:rPr lang="tr-TR" sz="2200" dirty="0">
                <a:solidFill>
                  <a:schemeClr val="tx1"/>
                </a:solidFill>
              </a:rPr>
            </a:br>
            <a:r>
              <a:rPr lang="tr-TR" sz="2200" dirty="0">
                <a:solidFill>
                  <a:schemeClr val="tx1"/>
                </a:solidFill>
              </a:rPr>
              <a:t>2. Motorun Soğutmasına yardımcı olmak,</a:t>
            </a:r>
            <a:br>
              <a:rPr lang="tr-TR" sz="2200" dirty="0">
                <a:solidFill>
                  <a:schemeClr val="tx1"/>
                </a:solidFill>
              </a:rPr>
            </a:br>
            <a:r>
              <a:rPr lang="tr-TR" sz="2200" dirty="0">
                <a:solidFill>
                  <a:schemeClr val="tx1"/>
                </a:solidFill>
              </a:rPr>
              <a:t>3. Aşınmadan dolayı oluşan pislikleri temizlemektir.</a:t>
            </a:r>
            <a:r>
              <a:rPr lang="en-US" sz="2200" dirty="0">
                <a:solidFill>
                  <a:schemeClr val="tx1"/>
                </a:solidFill>
              </a:rPr>
              <a:t/>
            </a:r>
            <a:br>
              <a:rPr lang="en-US" sz="2200" dirty="0">
                <a:solidFill>
                  <a:schemeClr val="tx1"/>
                </a:solidFill>
              </a:rPr>
            </a:br>
            <a:r>
              <a:rPr lang="tr-TR" sz="2200" b="1" dirty="0">
                <a:solidFill>
                  <a:schemeClr val="tx1"/>
                </a:solidFill>
              </a:rPr>
              <a:t>PARÇALARI :</a:t>
            </a:r>
            <a:r>
              <a:rPr lang="tr-TR" sz="2200" dirty="0">
                <a:solidFill>
                  <a:schemeClr val="tx1"/>
                </a:solidFill>
              </a:rPr>
              <a:t/>
            </a:r>
            <a:br>
              <a:rPr lang="tr-TR" sz="2200" dirty="0">
                <a:solidFill>
                  <a:schemeClr val="tx1"/>
                </a:solidFill>
              </a:rPr>
            </a:br>
            <a:r>
              <a:rPr lang="tr-TR" sz="2200" dirty="0" err="1">
                <a:solidFill>
                  <a:schemeClr val="tx1"/>
                </a:solidFill>
              </a:rPr>
              <a:t>Karter</a:t>
            </a:r>
            <a:r>
              <a:rPr lang="tr-TR" sz="2200" dirty="0">
                <a:solidFill>
                  <a:schemeClr val="tx1"/>
                </a:solidFill>
              </a:rPr>
              <a:t>, yağ pompası, Yağ Filtresi, Motor yağı, Yağ Seviye kontrol çubuğu, Yağ </a:t>
            </a:r>
            <a:r>
              <a:rPr lang="tr-TR" sz="2200" dirty="0" err="1">
                <a:solidFill>
                  <a:schemeClr val="tx1"/>
                </a:solidFill>
              </a:rPr>
              <a:t>müşürü</a:t>
            </a:r>
            <a:r>
              <a:rPr lang="tr-TR" sz="2200" dirty="0">
                <a:solidFill>
                  <a:schemeClr val="tx1"/>
                </a:solidFill>
              </a:rPr>
              <a:t>, Yağ Göstergesi. </a:t>
            </a:r>
            <a:endParaRPr lang="en-US" sz="2200" dirty="0"/>
          </a:p>
        </p:txBody>
      </p:sp>
      <p:pic>
        <p:nvPicPr>
          <p:cNvPr id="5122" name="Picture 2" descr="http://www.cantonschools.org/~dzordan/S00220DE7.21/auto%2520lub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2890" y="3789040"/>
            <a:ext cx="3113286" cy="259228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624018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490" y="1027664"/>
            <a:ext cx="7024744" cy="2257320"/>
          </a:xfrm>
        </p:spPr>
        <p:txBody>
          <a:bodyPr>
            <a:noAutofit/>
          </a:bodyPr>
          <a:lstStyle/>
          <a:p>
            <a:r>
              <a:rPr lang="tr-TR" sz="2200" b="1" dirty="0">
                <a:solidFill>
                  <a:schemeClr val="tx1"/>
                </a:solidFill>
              </a:rPr>
              <a:t>ŞARJ SİSTEMİ</a:t>
            </a:r>
            <a:r>
              <a:rPr lang="en-US" sz="2200" b="1" dirty="0">
                <a:solidFill>
                  <a:schemeClr val="tx1"/>
                </a:solidFill>
              </a:rPr>
              <a:t/>
            </a:r>
            <a:br>
              <a:rPr lang="en-US" sz="2200" b="1" dirty="0">
                <a:solidFill>
                  <a:schemeClr val="tx1"/>
                </a:solidFill>
              </a:rPr>
            </a:br>
            <a:r>
              <a:rPr lang="tr-TR" sz="2200" b="1" dirty="0">
                <a:solidFill>
                  <a:schemeClr val="tx1"/>
                </a:solidFill>
              </a:rPr>
              <a:t>GÖREVİ: </a:t>
            </a:r>
            <a:r>
              <a:rPr lang="tr-TR" sz="2200" dirty="0">
                <a:solidFill>
                  <a:schemeClr val="tx1"/>
                </a:solidFill>
              </a:rPr>
              <a:t>Şarj sistemi, motor çalışmaya başladığı andan itibaren aracın elektrik ihtiyacını karşılar ve aküyü şarj eder. Bir araç için gerekli elektrik enerjisini şarj sistemi sağlar. </a:t>
            </a:r>
            <a:r>
              <a:rPr lang="en-US" sz="2200" dirty="0">
                <a:solidFill>
                  <a:schemeClr val="tx1"/>
                </a:solidFill>
              </a:rPr>
              <a:t/>
            </a:r>
            <a:br>
              <a:rPr lang="en-US" sz="2200" dirty="0">
                <a:solidFill>
                  <a:schemeClr val="tx1"/>
                </a:solidFill>
              </a:rPr>
            </a:br>
            <a:r>
              <a:rPr lang="tr-TR" sz="2200" b="1" dirty="0">
                <a:solidFill>
                  <a:schemeClr val="tx1"/>
                </a:solidFill>
              </a:rPr>
              <a:t>PARÇALARI :</a:t>
            </a:r>
            <a:r>
              <a:rPr lang="tr-TR" sz="2200" dirty="0">
                <a:solidFill>
                  <a:schemeClr val="tx1"/>
                </a:solidFill>
              </a:rPr>
              <a:t> Alternatör (şarj dinamosu), </a:t>
            </a:r>
            <a:r>
              <a:rPr lang="tr-TR" sz="2200" dirty="0" err="1">
                <a:solidFill>
                  <a:schemeClr val="tx1"/>
                </a:solidFill>
              </a:rPr>
              <a:t>Konjektör</a:t>
            </a:r>
            <a:r>
              <a:rPr lang="tr-TR" sz="2200" dirty="0">
                <a:solidFill>
                  <a:schemeClr val="tx1"/>
                </a:solidFill>
              </a:rPr>
              <a:t> (regülatör) , Vantilatör kayışı, Şarj </a:t>
            </a:r>
            <a:r>
              <a:rPr lang="tr-TR" sz="2200" dirty="0" smtClean="0">
                <a:solidFill>
                  <a:schemeClr val="tx1"/>
                </a:solidFill>
              </a:rPr>
              <a:t>lambası</a:t>
            </a:r>
            <a:endParaRPr lang="en-US" sz="2200" dirty="0"/>
          </a:p>
        </p:txBody>
      </p:sp>
      <p:pic>
        <p:nvPicPr>
          <p:cNvPr id="6146" name="Picture 2" descr="http://www.ehliyetdersleri.gen.tr/wp-content/uploads/2012/04/sarj-sistem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3440771"/>
            <a:ext cx="4464496" cy="301256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1889800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1027664"/>
            <a:ext cx="7704856" cy="3049408"/>
          </a:xfrm>
        </p:spPr>
        <p:txBody>
          <a:bodyPr>
            <a:noAutofit/>
          </a:bodyPr>
          <a:lstStyle/>
          <a:p>
            <a:r>
              <a:rPr lang="tr-TR" sz="2200" b="1" dirty="0">
                <a:solidFill>
                  <a:schemeClr val="tx1"/>
                </a:solidFill>
              </a:rPr>
              <a:t>MARŞ SİSTEMİ</a:t>
            </a:r>
            <a:r>
              <a:rPr lang="en-US" sz="2200" dirty="0">
                <a:solidFill>
                  <a:schemeClr val="tx1"/>
                </a:solidFill>
              </a:rPr>
              <a:t/>
            </a:r>
            <a:br>
              <a:rPr lang="en-US" sz="2200" dirty="0">
                <a:solidFill>
                  <a:schemeClr val="tx1"/>
                </a:solidFill>
              </a:rPr>
            </a:br>
            <a:r>
              <a:rPr lang="tr-TR" sz="2200" b="1" dirty="0" smtClean="0">
                <a:solidFill>
                  <a:schemeClr val="tx1"/>
                </a:solidFill>
              </a:rPr>
              <a:t>GÖREVİ</a:t>
            </a:r>
            <a:r>
              <a:rPr lang="tr-TR" sz="2200" b="1" dirty="0">
                <a:solidFill>
                  <a:schemeClr val="tx1"/>
                </a:solidFill>
              </a:rPr>
              <a:t>: </a:t>
            </a:r>
            <a:r>
              <a:rPr lang="tr-TR" sz="2200" dirty="0">
                <a:solidFill>
                  <a:schemeClr val="tx1"/>
                </a:solidFill>
              </a:rPr>
              <a:t>Marş sistemi motora ilk hareketi verir.</a:t>
            </a:r>
            <a:r>
              <a:rPr lang="en-US" sz="2200" dirty="0">
                <a:solidFill>
                  <a:schemeClr val="tx1"/>
                </a:solidFill>
              </a:rPr>
              <a:t/>
            </a:r>
            <a:br>
              <a:rPr lang="en-US" sz="2200" dirty="0">
                <a:solidFill>
                  <a:schemeClr val="tx1"/>
                </a:solidFill>
              </a:rPr>
            </a:br>
            <a:r>
              <a:rPr lang="tr-TR" sz="2200" b="1" dirty="0">
                <a:solidFill>
                  <a:schemeClr val="tx1"/>
                </a:solidFill>
              </a:rPr>
              <a:t>PARÇALARI: </a:t>
            </a:r>
            <a:r>
              <a:rPr lang="tr-TR" sz="2200" dirty="0">
                <a:solidFill>
                  <a:schemeClr val="tx1"/>
                </a:solidFill>
              </a:rPr>
              <a:t>Akü, Kontak anahtarı, Marş motoru, Volan dişlisidir.</a:t>
            </a:r>
            <a:r>
              <a:rPr lang="en-US" sz="2200" dirty="0">
                <a:solidFill>
                  <a:schemeClr val="tx1"/>
                </a:solidFill>
              </a:rPr>
              <a:t/>
            </a:r>
            <a:br>
              <a:rPr lang="en-US" sz="2200" dirty="0">
                <a:solidFill>
                  <a:schemeClr val="tx1"/>
                </a:solidFill>
              </a:rPr>
            </a:br>
            <a:r>
              <a:rPr lang="tr-TR" sz="2200" b="1" dirty="0">
                <a:solidFill>
                  <a:schemeClr val="tx1"/>
                </a:solidFill>
              </a:rPr>
              <a:t>SİSTEMİN ÇALIŞMASI :</a:t>
            </a:r>
            <a:r>
              <a:rPr lang="en-US" sz="2200" dirty="0">
                <a:solidFill>
                  <a:schemeClr val="tx1"/>
                </a:solidFill>
              </a:rPr>
              <a:t/>
            </a:r>
            <a:br>
              <a:rPr lang="en-US" sz="2200" dirty="0">
                <a:solidFill>
                  <a:schemeClr val="tx1"/>
                </a:solidFill>
              </a:rPr>
            </a:br>
            <a:r>
              <a:rPr lang="tr-TR" sz="2200" dirty="0">
                <a:solidFill>
                  <a:schemeClr val="tx1"/>
                </a:solidFill>
              </a:rPr>
              <a:t>Marşa basıldığında marş motorunun marş dişlisi volanın üzerindeki </a:t>
            </a:r>
            <a:r>
              <a:rPr lang="tr-TR" sz="2200" dirty="0" smtClean="0">
                <a:solidFill>
                  <a:schemeClr val="tx1"/>
                </a:solidFill>
              </a:rPr>
              <a:t>dişlileri kavrar </a:t>
            </a:r>
            <a:r>
              <a:rPr lang="tr-TR" sz="2200" dirty="0">
                <a:solidFill>
                  <a:schemeClr val="tx1"/>
                </a:solidFill>
              </a:rPr>
              <a:t>ve volanı döndürür</a:t>
            </a:r>
            <a:r>
              <a:rPr lang="tr-TR" sz="2200" dirty="0" smtClean="0">
                <a:solidFill>
                  <a:schemeClr val="tx1"/>
                </a:solidFill>
              </a:rPr>
              <a:t>. Volan </a:t>
            </a:r>
            <a:r>
              <a:rPr lang="tr-TR" sz="2200" dirty="0">
                <a:solidFill>
                  <a:schemeClr val="tx1"/>
                </a:solidFill>
              </a:rPr>
              <a:t>da krankı döndürerek, motora gerekli </a:t>
            </a:r>
            <a:r>
              <a:rPr lang="tr-TR" sz="2200" dirty="0" smtClean="0">
                <a:solidFill>
                  <a:schemeClr val="tx1"/>
                </a:solidFill>
              </a:rPr>
              <a:t>ilk hareketi </a:t>
            </a:r>
            <a:r>
              <a:rPr lang="tr-TR" sz="2200" dirty="0">
                <a:solidFill>
                  <a:schemeClr val="tx1"/>
                </a:solidFill>
              </a:rPr>
              <a:t>verir. Marş motoruna ilk hareketi ise akü verir</a:t>
            </a:r>
            <a:r>
              <a:rPr lang="tr-TR" sz="2200" dirty="0" smtClean="0">
                <a:solidFill>
                  <a:schemeClr val="tx1"/>
                </a:solidFill>
              </a:rPr>
              <a:t>.</a:t>
            </a:r>
            <a:endParaRPr lang="en-US" sz="2200" dirty="0">
              <a:solidFill>
                <a:schemeClr val="tx1"/>
              </a:solidFill>
            </a:endParaRPr>
          </a:p>
        </p:txBody>
      </p:sp>
      <p:pic>
        <p:nvPicPr>
          <p:cNvPr id="7170" name="Picture 2" descr="http://www.odulsurucu.com.tr/motor/marssistem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4077072"/>
            <a:ext cx="2160240" cy="227701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txBox="1">
            <a:spLocks noChangeArrowheads="1"/>
          </p:cNvSpPr>
          <p:nvPr/>
        </p:nvSpPr>
        <p:spPr>
          <a:xfrm>
            <a:off x="406421" y="6381328"/>
            <a:ext cx="8558067" cy="287337"/>
          </a:xfrm>
          <a:prstGeom prst="rect">
            <a:avLst/>
          </a:prstGeom>
        </p:spPr>
        <p:txBody>
          <a:bodyPr vert="horz">
            <a:no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pPr algn="just">
              <a:lnSpc>
                <a:spcPct val="90000"/>
              </a:lnSpc>
            </a:pPr>
            <a:r>
              <a:rPr lang="en-US" sz="800" dirty="0" smtClean="0">
                <a:solidFill>
                  <a:srgbClr val="002060"/>
                </a:solidFill>
              </a:rPr>
              <a:t>University of Gaziantep</a:t>
            </a:r>
            <a:r>
              <a:rPr lang="tr-TR" sz="800" dirty="0" smtClean="0">
                <a:solidFill>
                  <a:srgbClr val="002060"/>
                </a:solidFill>
              </a:rPr>
              <a:t>		       			 </a:t>
            </a:r>
            <a:r>
              <a:rPr lang="en-US" sz="800" dirty="0">
                <a:solidFill>
                  <a:srgbClr val="002060"/>
                </a:solidFill>
              </a:rPr>
              <a:t>ME </a:t>
            </a:r>
            <a:r>
              <a:rPr lang="en-US" sz="800" dirty="0" smtClean="0">
                <a:solidFill>
                  <a:srgbClr val="002060"/>
                </a:solidFill>
              </a:rPr>
              <a:t>199</a:t>
            </a:r>
            <a:r>
              <a:rPr lang="tr-TR" sz="800" dirty="0" smtClean="0">
                <a:solidFill>
                  <a:srgbClr val="002060"/>
                </a:solidFill>
              </a:rPr>
              <a:t> </a:t>
            </a:r>
            <a:r>
              <a:rPr lang="en-US" sz="800" dirty="0" smtClean="0">
                <a:solidFill>
                  <a:srgbClr val="002060"/>
                </a:solidFill>
              </a:rPr>
              <a:t>ENGINE</a:t>
            </a:r>
            <a:r>
              <a:rPr lang="tr-TR" sz="800" dirty="0" smtClean="0">
                <a:solidFill>
                  <a:srgbClr val="002060"/>
                </a:solidFill>
              </a:rPr>
              <a:t> </a:t>
            </a:r>
            <a:r>
              <a:rPr lang="en-US" sz="800" dirty="0" smtClean="0">
                <a:solidFill>
                  <a:srgbClr val="002060"/>
                </a:solidFill>
              </a:rPr>
              <a:t>COURSE</a:t>
            </a:r>
            <a:endParaRPr lang="tr-TR" sz="800" dirty="0" smtClean="0">
              <a:solidFill>
                <a:srgbClr val="002060"/>
              </a:solidFill>
            </a:endParaRPr>
          </a:p>
          <a:p>
            <a:pPr algn="just">
              <a:lnSpc>
                <a:spcPct val="90000"/>
              </a:lnSpc>
            </a:pPr>
            <a:r>
              <a:rPr lang="en-US" sz="800" dirty="0" smtClean="0">
                <a:solidFill>
                  <a:srgbClr val="002060"/>
                </a:solidFill>
              </a:rPr>
              <a:t>Mechanical </a:t>
            </a:r>
            <a:r>
              <a:rPr lang="en-US" sz="800" dirty="0">
                <a:solidFill>
                  <a:srgbClr val="002060"/>
                </a:solidFill>
              </a:rPr>
              <a:t>Engineering Department </a:t>
            </a:r>
            <a:r>
              <a:rPr lang="tr-TR" sz="800" dirty="0">
                <a:solidFill>
                  <a:srgbClr val="002060"/>
                </a:solidFill>
              </a:rPr>
              <a:t> </a:t>
            </a:r>
            <a:r>
              <a:rPr lang="tr-TR" sz="800" dirty="0" smtClean="0">
                <a:solidFill>
                  <a:srgbClr val="002060"/>
                </a:solidFill>
              </a:rPr>
              <a:t>      			       </a:t>
            </a:r>
            <a:r>
              <a:rPr lang="en-US" sz="800" dirty="0" smtClean="0">
                <a:solidFill>
                  <a:srgbClr val="002060"/>
                </a:solidFill>
              </a:rPr>
              <a:t>Assist</a:t>
            </a:r>
            <a:r>
              <a:rPr lang="en-US" sz="800" dirty="0">
                <a:solidFill>
                  <a:srgbClr val="002060"/>
                </a:solidFill>
              </a:rPr>
              <a:t>.</a:t>
            </a:r>
            <a:r>
              <a:rPr lang="tr-TR" sz="800" dirty="0">
                <a:solidFill>
                  <a:srgbClr val="002060"/>
                </a:solidFill>
              </a:rPr>
              <a:t> </a:t>
            </a:r>
            <a:r>
              <a:rPr lang="en-US" sz="800" dirty="0">
                <a:solidFill>
                  <a:srgbClr val="002060"/>
                </a:solidFill>
              </a:rPr>
              <a:t>Prof. Dr. </a:t>
            </a:r>
            <a:r>
              <a:rPr lang="tr-TR" sz="800" dirty="0">
                <a:solidFill>
                  <a:srgbClr val="002060"/>
                </a:solidFill>
              </a:rPr>
              <a:t>Fuat </a:t>
            </a:r>
            <a:r>
              <a:rPr lang="en-US" sz="800" dirty="0" err="1" smtClean="0">
                <a:solidFill>
                  <a:srgbClr val="002060"/>
                </a:solidFill>
              </a:rPr>
              <a:t>yIlmaz</a:t>
            </a:r>
            <a:endParaRPr lang="en-US" sz="800" dirty="0">
              <a:solidFill>
                <a:srgbClr val="002060"/>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6381328"/>
            <a:ext cx="324000" cy="324000"/>
          </a:xfrm>
          <a:prstGeom prst="rect">
            <a:avLst/>
          </a:prstGeom>
        </p:spPr>
      </p:pic>
    </p:spTree>
    <p:extLst>
      <p:ext uri="{BB962C8B-B14F-4D97-AF65-F5344CB8AC3E}">
        <p14:creationId xmlns:p14="http://schemas.microsoft.com/office/powerpoint/2010/main" val="29706509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850</TotalTime>
  <Words>216</Words>
  <Application>Microsoft Office PowerPoint</Application>
  <PresentationFormat>Ekran Gösterisi (4:3)</PresentationFormat>
  <Paragraphs>175</Paragraphs>
  <Slides>12</Slides>
  <Notes>11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Austin</vt:lpstr>
      <vt:lpstr>ME 199  ENGINE COURSE  Asist. Prof. Dr. Fuat YILMAZ</vt:lpstr>
      <vt:lpstr>PowerPoint Sunusu</vt:lpstr>
      <vt:lpstr>PowerPoint Sunusu</vt:lpstr>
      <vt:lpstr>PowerPoint Sunusu</vt:lpstr>
      <vt:lpstr>DİZEL MOTORLARIN YAKIT SİSTEMİ ÇALIŞMA PRENSİBİ : Sıkıştırılan kızgın hava üzerine enjektörlerden Yakıt püskürtülmesiyle çalışan motorlara Dizel motorlar denir. Yakıtı Motorindir. PARÇALARI: Yakıt Deposu, Besleme (yakıt) Pompası, Yakıt Filtresi, Yakıt Enjeksiyon (Mazot) Pompası, Boru ve rekorlar, Enjektörler, Hava Filtresi, Isıtma (kızdırma) Bujileri, Yakıt Göstergesi </vt:lpstr>
      <vt:lpstr>SOĞUTMA SİSTEMİ GÖREVİ: Yanma sonucu açığa çıkan ısının motor parçalarına zarar vermeyecek değere düşürülmesini sağlamaktır. PARÇALARI : Radyatör, Vantilatör, Devir daim (su) pompası, Termostat, Hararet (ısı) gösterici, Hararet (ısı) müşiri, Fan </vt:lpstr>
      <vt:lpstr>YAĞLAMA SİSTEMİ GÖREVİ: Yağlama sisteminin üç görevi vardır. 1. Sürtünmeyi azaltarak aşınmayı önlemek, 2. Motorun Soğutmasına yardımcı olmak, 3. Aşınmadan dolayı oluşan pislikleri temizlemektir. PARÇALARI : Karter, yağ pompası, Yağ Filtresi, Motor yağı, Yağ Seviye kontrol çubuğu, Yağ müşürü, Yağ Göstergesi. </vt:lpstr>
      <vt:lpstr>ŞARJ SİSTEMİ GÖREVİ: Şarj sistemi, motor çalışmaya başladığı andan itibaren aracın elektrik ihtiyacını karşılar ve aküyü şarj eder. Bir araç için gerekli elektrik enerjisini şarj sistemi sağlar.  PARÇALARI : Alternatör (şarj dinamosu), Konjektör (regülatör) , Vantilatör kayışı, Şarj lambası</vt:lpstr>
      <vt:lpstr>MARŞ SİSTEMİ GÖREVİ: Marş sistemi motora ilk hareketi verir. PARÇALARI: Akü, Kontak anahtarı, Marş motoru, Volan dişlisidir. SİSTEMİN ÇALIŞMASI : Marşa basıldığında marş motorunun marş dişlisi volanın üzerindeki dişlileri kavrar ve volanı döndürür. Volan da krankı döndürerek, motora gerekli ilk hareketi verir. Marş motoruna ilk hareketi ise akü verir.</vt:lpstr>
      <vt:lpstr>GÜÇ AKTARMA ORGANLARI GÖREVİ :Motordan alınan hareketin lastiklere iletilmesini sağlamaktır. PARÇALARI : Volan dişlisi , Debriyaj (kavrama) , Vites kutusu (şanzıman), Şaft (kardan mili), Diferansiyel, Aks, Tekerlekler(jant ve lastikler).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 199  ENGINE COURSE  Asist. Prof. Dr. Fuat YILMAZ</dc:title>
  <dc:creator>a1</dc:creator>
  <cp:lastModifiedBy>sefu</cp:lastModifiedBy>
  <cp:revision>73</cp:revision>
  <dcterms:created xsi:type="dcterms:W3CDTF">2012-09-04T08:22:07Z</dcterms:created>
  <dcterms:modified xsi:type="dcterms:W3CDTF">2012-09-06T06:12:35Z</dcterms:modified>
</cp:coreProperties>
</file>